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Ubuntu"/>
      <p:regular r:id="rId16"/>
      <p:bold r:id="rId17"/>
      <p:italic r:id="rId18"/>
      <p:boldItalic r:id="rId19"/>
    </p:embeddedFont>
    <p:embeddedFont>
      <p:font typeface="Lobster"/>
      <p:regular r:id="rId20"/>
    </p:embeddedFont>
    <p:embeddedFont>
      <p:font typeface="Gill Sans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obster-regular.fntdata"/><Relationship Id="rId11" Type="http://schemas.openxmlformats.org/officeDocument/2006/relationships/slide" Target="slides/slide7.xml"/><Relationship Id="rId22" Type="http://schemas.openxmlformats.org/officeDocument/2006/relationships/font" Target="fonts/GillSans-bold.fntdata"/><Relationship Id="rId10" Type="http://schemas.openxmlformats.org/officeDocument/2006/relationships/slide" Target="slides/slide6.xml"/><Relationship Id="rId21" Type="http://schemas.openxmlformats.org/officeDocument/2006/relationships/font" Target="fonts/GillSans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Ubuntu-bold.fntdata"/><Relationship Id="rId16" Type="http://schemas.openxmlformats.org/officeDocument/2006/relationships/font" Target="fonts/Ubuntu-regular.fntdata"/><Relationship Id="rId5" Type="http://schemas.openxmlformats.org/officeDocument/2006/relationships/slide" Target="slides/slide1.xml"/><Relationship Id="rId19" Type="http://schemas.openxmlformats.org/officeDocument/2006/relationships/font" Target="fonts/Ubuntu-boldItalic.fntdata"/><Relationship Id="rId6" Type="http://schemas.openxmlformats.org/officeDocument/2006/relationships/slide" Target="slides/slide2.xml"/><Relationship Id="rId18" Type="http://schemas.openxmlformats.org/officeDocument/2006/relationships/font" Target="fonts/Ubuntu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2286000" y="1657350"/>
            <a:ext cx="6476999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  <a:defRPr b="1" i="0" sz="5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/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2438400" y="2745581"/>
            <a:ext cx="6248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2209800" y="4767262"/>
            <a:ext cx="173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4422421" y="4767262"/>
            <a:ext cx="23594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7176910" y="4767262"/>
            <a:ext cx="173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2667000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  <a:defRPr b="1" i="0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/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8" name="Shape 68"/>
          <p:cNvSpPr/>
          <p:nvPr>
            <p:ph idx="2" type="pic"/>
          </p:nvPr>
        </p:nvSpPr>
        <p:spPr>
          <a:xfrm>
            <a:off x="2667000" y="459581"/>
            <a:ext cx="5486399" cy="3086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None/>
              <a:defRPr/>
            </a:lvl1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2667000" y="4025503"/>
            <a:ext cx="5486399" cy="6035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2209800" y="4767262"/>
            <a:ext cx="173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4422421" y="4767262"/>
            <a:ext cx="23594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7176910" y="4767262"/>
            <a:ext cx="173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2209800" y="205978"/>
            <a:ext cx="6705599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  <a:defRPr b="1" i="0" sz="5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/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 rot="5400000">
            <a:off x="3865349" y="-455399"/>
            <a:ext cx="3394500" cy="670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35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2209800" y="4767262"/>
            <a:ext cx="173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4422421" y="4767262"/>
            <a:ext cx="23594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7176910" y="4767262"/>
            <a:ext cx="173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  <a:defRPr b="1" i="0" sz="5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/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 rot="5400000">
            <a:off x="1272750" y="-609570"/>
            <a:ext cx="4388700" cy="6019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35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2209800" y="4767262"/>
            <a:ext cx="173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4422421" y="4767262"/>
            <a:ext cx="23594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7176910" y="4767262"/>
            <a:ext cx="173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  <a:defRPr b="1" i="0" sz="5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/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3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2209800" y="205978"/>
            <a:ext cx="6705599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  <a:defRPr b="1" i="0" sz="5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/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2209800" y="1200150"/>
            <a:ext cx="6705599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35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2209800" y="4767262"/>
            <a:ext cx="173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4422421" y="4767262"/>
            <a:ext cx="23594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7176910" y="4767262"/>
            <a:ext cx="173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2209800" y="3305175"/>
            <a:ext cx="6629400" cy="102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  <a:defRPr b="1" i="0" sz="4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/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2209800" y="2180033"/>
            <a:ext cx="6629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2209800" y="4767262"/>
            <a:ext cx="173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4422421" y="4767262"/>
            <a:ext cx="23594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7176910" y="4767262"/>
            <a:ext cx="173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2209800" y="205978"/>
            <a:ext cx="6705599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  <a:defRPr b="1" i="0" sz="5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/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2209800" y="1200150"/>
            <a:ext cx="34290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8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444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508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27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27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27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12700" lvl="6" marL="2971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12700" lvl="7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12700" lvl="8" marL="388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5727700" y="1200150"/>
            <a:ext cx="31878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8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444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508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27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27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27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12700" lvl="6" marL="2971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12700" lvl="7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12700" lvl="8" marL="388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2209800" y="4767262"/>
            <a:ext cx="173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4422421" y="4767262"/>
            <a:ext cx="23594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7176910" y="4767262"/>
            <a:ext cx="173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2209800" y="205978"/>
            <a:ext cx="6705599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  <a:defRPr b="1" i="0" sz="5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/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457200" y="1151333"/>
            <a:ext cx="4040099" cy="479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57200" y="1631155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90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81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3" type="body"/>
          </p:nvPr>
        </p:nvSpPr>
        <p:spPr>
          <a:xfrm>
            <a:off x="4645025" y="1151333"/>
            <a:ext cx="4041900" cy="479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4" type="body"/>
          </p:nvPr>
        </p:nvSpPr>
        <p:spPr>
          <a:xfrm>
            <a:off x="4645025" y="1631155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90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81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2209800" y="4767262"/>
            <a:ext cx="173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4422421" y="4767262"/>
            <a:ext cx="23594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7176910" y="4767262"/>
            <a:ext cx="173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2209800" y="205978"/>
            <a:ext cx="6705599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  <a:defRPr b="1" i="0" sz="5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/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2209800" y="4767262"/>
            <a:ext cx="173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4422421" y="4767262"/>
            <a:ext cx="23594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7176910" y="4767262"/>
            <a:ext cx="173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0" type="dt"/>
          </p:nvPr>
        </p:nvSpPr>
        <p:spPr>
          <a:xfrm>
            <a:off x="2209800" y="4767262"/>
            <a:ext cx="173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4422421" y="4767262"/>
            <a:ext cx="23594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7176910" y="4767262"/>
            <a:ext cx="173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2133600" y="204786"/>
            <a:ext cx="2362200" cy="8714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  <a:defRPr b="1" i="0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/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4565650" y="204786"/>
            <a:ext cx="4349700" cy="43898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3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2133600" y="1076325"/>
            <a:ext cx="2362200" cy="351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2209800" y="4767262"/>
            <a:ext cx="173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4422421" y="4767262"/>
            <a:ext cx="23594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7176910" y="4767262"/>
            <a:ext cx="173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209800" y="205978"/>
            <a:ext cx="6705599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  <a:defRPr b="1" i="0" sz="5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/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209800" y="1200150"/>
            <a:ext cx="6705599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35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2209800" y="4767262"/>
            <a:ext cx="173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4422421" y="4767262"/>
            <a:ext cx="23594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7176910" y="4767262"/>
            <a:ext cx="173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5" Type="http://schemas.openxmlformats.org/officeDocument/2006/relationships/hyperlink" Target="http://nehsjc.org/endeavor/" TargetMode="External"/><Relationship Id="rId6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5" Type="http://schemas.openxmlformats.org/officeDocument/2006/relationships/image" Target="../media/image4.jpg"/><Relationship Id="rId6" Type="http://schemas.openxmlformats.org/officeDocument/2006/relationships/image" Target="../media/image11.jpg"/><Relationship Id="rId7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jcamplive.aaja.org/" TargetMode="External"/><Relationship Id="rId4" Type="http://schemas.openxmlformats.org/officeDocument/2006/relationships/hyperlink" Target="http://www.aaja.org/category/journalism-programs/jcamp-high-school-program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x="2201100" y="804200"/>
            <a:ext cx="6722999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1" i="0" lang="en" sz="5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Summer of Journalism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892235">
            <a:off x="2626056" y="2309200"/>
            <a:ext cx="2012962" cy="170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3525" y="2048936"/>
            <a:ext cx="2961899" cy="222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673054" y="60189"/>
            <a:ext cx="7878900" cy="61988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1" i="0" lang="en" sz="2400" u="none" cap="none" strike="noStrike">
                <a:solidFill>
                  <a:srgbClr val="C00000"/>
                </a:solidFill>
                <a:latin typeface="Lobster"/>
                <a:ea typeface="Lobster"/>
                <a:cs typeface="Lobster"/>
                <a:sym typeface="Lobster"/>
              </a:rPr>
              <a:t>AAJA J- CAMP 2016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1" i="0" lang="en" sz="1400" u="none" cap="none" strike="noStrike">
                <a:solidFill>
                  <a:srgbClr val="C00000"/>
                </a:solidFill>
                <a:latin typeface="Lobster"/>
                <a:ea typeface="Lobster"/>
                <a:cs typeface="Lobster"/>
                <a:sym typeface="Lobster"/>
              </a:rPr>
              <a:t>(Asian American Journalists Association)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200" y="680075"/>
            <a:ext cx="2727208" cy="204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175" y="2850249"/>
            <a:ext cx="2796225" cy="2097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28705" y="1384398"/>
            <a:ext cx="3062148" cy="229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37146" y="804858"/>
            <a:ext cx="2727198" cy="3636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908508" y="2058175"/>
            <a:ext cx="3007763" cy="650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Lobster"/>
                <a:ea typeface="Lobster"/>
                <a:cs typeface="Lobster"/>
                <a:sym typeface="Lobster"/>
              </a:rPr>
              <a:t>Questions?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C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99500" y="1969000"/>
            <a:ext cx="4670400" cy="707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1" i="0" lang="en" sz="5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2262600" y="225975"/>
            <a:ext cx="6619199" cy="707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1" i="0" lang="en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New England High School Journalism Collaborative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1" i="0" lang="en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Summer Workshop (NEHSJC)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2361600" y="1212611"/>
            <a:ext cx="6520199" cy="3825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Free Week-long Journalism Intensive at Boston Globe &amp; Regis College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Around 15-18 HS Students from MA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</a:pPr>
            <a:r>
              <a:rPr lang="en" sz="2400">
                <a:latin typeface="Gill Sans"/>
                <a:ea typeface="Gill Sans"/>
                <a:cs typeface="Gill Sans"/>
                <a:sym typeface="Gill Sans"/>
              </a:rPr>
              <a:t>June 24-July 1, 2017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Open to ALL grades incl. </a:t>
            </a:r>
            <a:r>
              <a:rPr lang="en" sz="2400">
                <a:latin typeface="Gill Sans"/>
                <a:ea typeface="Gill Sans"/>
                <a:cs typeface="Gill Sans"/>
                <a:sym typeface="Gill Sans"/>
              </a:rPr>
              <a:t>Graduating seniors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Application </a:t>
            </a:r>
            <a:r>
              <a:rPr lang="en" sz="2400">
                <a:latin typeface="Gill Sans"/>
                <a:ea typeface="Gill Sans"/>
                <a:cs typeface="Gill Sans"/>
                <a:sym typeface="Gill Sans"/>
              </a:rPr>
              <a:t>Deadline: February 17, 2017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Copy of Published Newspaper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End-of-Week Six Flags NE Trip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nehsjc.org/summerworkshop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2191500" y="199250"/>
            <a:ext cx="6619199" cy="707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1" i="0" lang="en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New England High School Journalism Collaborative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1" i="0" lang="en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Summer Workshop (NEHSJC)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5600" y="1112050"/>
            <a:ext cx="4779673" cy="358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225" y="906650"/>
            <a:ext cx="2770974" cy="207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3199125" y="4696800"/>
            <a:ext cx="2361899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0" i="0" lang="en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http://nehsjc.org/endeavor/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9287" y="3086424"/>
            <a:ext cx="2528849" cy="1896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2213200" y="445025"/>
            <a:ext cx="6619199" cy="707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Washington Journalism and Media Conference (WJMC)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2312100" y="1397150"/>
            <a:ext cx="6520199" cy="31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wjmc.gmu.edu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Week-long Journalism Conference at George Mason University in Washington, DC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Earn 1 College Credit from GMU + $2000/yr schola</a:t>
            </a:r>
            <a:r>
              <a:rPr lang="en" sz="2400">
                <a:latin typeface="Gill Sans"/>
                <a:ea typeface="Gill Sans"/>
                <a:cs typeface="Gill Sans"/>
                <a:sym typeface="Gill Sans"/>
              </a:rPr>
              <a:t>rship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July </a:t>
            </a:r>
            <a:r>
              <a:rPr lang="en" sz="2400">
                <a:latin typeface="Gill Sans"/>
                <a:ea typeface="Gill Sans"/>
                <a:cs typeface="Gill Sans"/>
                <a:sym typeface="Gill Sans"/>
              </a:rPr>
              <a:t>9-14</a:t>
            </a: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, 2017 &amp; July 1</a:t>
            </a:r>
            <a:r>
              <a:rPr lang="en" sz="2400">
                <a:latin typeface="Gill Sans"/>
                <a:ea typeface="Gill Sans"/>
                <a:cs typeface="Gill Sans"/>
                <a:sym typeface="Gill Sans"/>
              </a:rPr>
              <a:t>6</a:t>
            </a: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-2</a:t>
            </a:r>
            <a:r>
              <a:rPr lang="en" sz="2400">
                <a:latin typeface="Gill Sans"/>
                <a:ea typeface="Gill Sans"/>
                <a:cs typeface="Gill Sans"/>
                <a:sym typeface="Gill Sans"/>
              </a:rPr>
              <a:t>1</a:t>
            </a: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, 201</a:t>
            </a:r>
            <a:r>
              <a:rPr lang="en" sz="2400">
                <a:latin typeface="Gill Sans"/>
                <a:ea typeface="Gill Sans"/>
                <a:cs typeface="Gill Sans"/>
                <a:sym typeface="Gill Sans"/>
              </a:rPr>
              <a:t>7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Cover all aspects of Journalism (Radio, Sports, Broadcast, Print, Politics, etc…)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Char char="•"/>
            </a:pPr>
            <a:r>
              <a:rPr lang="en" sz="2400">
                <a:latin typeface="Gill Sans"/>
                <a:ea typeface="Gill Sans"/>
                <a:cs typeface="Gill Sans"/>
                <a:sym typeface="Gill Sans"/>
              </a:rPr>
              <a:t>$1965 excl. Flights, scholarships available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2213200" y="445025"/>
            <a:ext cx="6619199" cy="707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Washington Journalism and Media Conference (WJMC)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2312100" y="1397150"/>
            <a:ext cx="6520199" cy="31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Places Visited: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–"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Newseum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–"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National Mall Monuments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–"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National Press Club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–"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White House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–"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Capitol Hill (Includes Rep/Sen. Visit)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–"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Smithsonian Museums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–"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National Geographic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949050" y="51775"/>
            <a:ext cx="7245898" cy="707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1" i="0" lang="en" sz="2400" u="none" cap="none" strike="noStrike">
                <a:solidFill>
                  <a:srgbClr val="C00000"/>
                </a:solidFill>
                <a:latin typeface="Lobster"/>
                <a:ea typeface="Lobster"/>
                <a:cs typeface="Lobster"/>
                <a:sym typeface="Lobster"/>
              </a:rPr>
              <a:t>Washington Journalism and Media Conference (WJMC)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00" y="844974"/>
            <a:ext cx="2609075" cy="1956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800" y="2887574"/>
            <a:ext cx="2758373" cy="2068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03161" y="646675"/>
            <a:ext cx="3137821" cy="2353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90271" y="844966"/>
            <a:ext cx="2758374" cy="3677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67786" y="2611325"/>
            <a:ext cx="3008573" cy="2256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2163700" y="168750"/>
            <a:ext cx="6619199" cy="707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AAJA J- CAMP 201</a:t>
            </a:r>
            <a:r>
              <a:rPr lang="en" sz="3600"/>
              <a:t>7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1" i="0" lang="en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(Asian American Journalists Association)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2262700" y="876150"/>
            <a:ext cx="6520199" cy="29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Free Week-Long Summer Workshop Intensive at</a:t>
            </a:r>
            <a:r>
              <a:rPr lang="en" sz="2400">
                <a:latin typeface="Gill Sans"/>
                <a:ea typeface="Gill Sans"/>
                <a:cs typeface="Gill Sans"/>
                <a:sym typeface="Gill Sans"/>
              </a:rPr>
              <a:t> Temple University in Philadelphia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–"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Free=Free, including travel and </a:t>
            </a:r>
            <a:r>
              <a:rPr lang="en" sz="2400">
                <a:latin typeface="Gill Sans"/>
                <a:ea typeface="Gill Sans"/>
                <a:cs typeface="Gill Sans"/>
                <a:sym typeface="Gill Sans"/>
              </a:rPr>
              <a:t>accommodations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Work with TOP journalists in the field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Char char="•"/>
            </a:pPr>
            <a:r>
              <a:rPr lang="en" sz="2400">
                <a:latin typeface="Gill Sans"/>
                <a:ea typeface="Gill Sans"/>
                <a:cs typeface="Gill Sans"/>
                <a:sym typeface="Gill Sans"/>
              </a:rPr>
              <a:t>9th-11th grade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Applications </a:t>
            </a:r>
            <a:r>
              <a:rPr lang="en" sz="2400">
                <a:latin typeface="Gill Sans"/>
                <a:ea typeface="Gill Sans"/>
                <a:cs typeface="Gill Sans"/>
                <a:sym typeface="Gill Sans"/>
              </a:rPr>
              <a:t>Deadline: March 12, 2017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</a:pPr>
            <a:r>
              <a:rPr b="0" i="0" lang="en" sz="2400" u="sng" cap="none" strike="noStrike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http://jcamplive.aaja.org/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</a:pPr>
            <a:r>
              <a:rPr b="0" i="0" lang="en" sz="2400" u="sng" cap="none" strike="noStrike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http://www.aaja.org/category/journalism-programs/jcamp-high-school-program/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2213200" y="445025"/>
            <a:ext cx="6619199" cy="707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AAJA J- CAMP 2016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1" i="0" lang="en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(Asian American Journalists Association)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2312200" y="1168520"/>
            <a:ext cx="6520199" cy="31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People Met: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–"/>
            </a:pPr>
            <a:r>
              <a:rPr b="0" i="0" lang="en" sz="24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Richard Lui, MSNBC Anchor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–"/>
            </a:pPr>
            <a:r>
              <a:rPr b="0" i="0" lang="en" sz="24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Luther Campbell, 2 Live Crew Rapper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–"/>
            </a:pPr>
            <a:r>
              <a:rPr b="0" i="0" lang="en" sz="24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Joie Chen, Al Jazeera America “America Tonight” anchor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–"/>
            </a:pPr>
            <a:r>
              <a:rPr b="0" i="0" lang="en" sz="24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Neal Justin, Entertainment Columnist, StarTribune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–"/>
            </a:pPr>
            <a:r>
              <a:rPr b="0" i="0" lang="en" sz="24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Cristela Guerra, Boston Globe Living Arts Reporter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lup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