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8" name="Shape 1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6" name="Shape 16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2" name="Shape 17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6" name="Shape 1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2" name="Shape 14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1143000" y="1122362"/>
            <a:ext cx="6858000" cy="2387600"/>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60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3" name="Shape 13"/>
          <p:cNvSpPr txBox="1"/>
          <p:nvPr>
            <p:ph idx="1" type="subTitle"/>
          </p:nvPr>
        </p:nvSpPr>
        <p:spPr>
          <a:xfrm>
            <a:off x="1143000" y="3602037"/>
            <a:ext cx="6858000" cy="1655761"/>
          </a:xfrm>
          <a:prstGeom prst="rect">
            <a:avLst/>
          </a:prstGeom>
          <a:noFill/>
          <a:ln>
            <a:noFill/>
          </a:ln>
        </p:spPr>
        <p:txBody>
          <a:bodyPr anchorCtr="0" anchor="t" bIns="91425" lIns="91425" rIns="91425" tIns="91425"/>
          <a:lstStyle>
            <a:lvl1pPr indent="0" lvl="0" marL="0" marR="0" rtl="0" algn="ctr">
              <a:spcBef>
                <a:spcPts val="480"/>
              </a:spcBef>
              <a:spcAft>
                <a:spcPts val="0"/>
              </a:spcAft>
              <a:buClr>
                <a:schemeClr val="lt1"/>
              </a:buClr>
              <a:buFont typeface="Arial"/>
              <a:buNone/>
              <a:defRPr b="0" i="0" sz="2400" u="none" cap="none" strike="noStrike">
                <a:solidFill>
                  <a:schemeClr val="lt1"/>
                </a:solidFill>
                <a:latin typeface="Arial"/>
                <a:ea typeface="Arial"/>
                <a:cs typeface="Arial"/>
                <a:sym typeface="Arial"/>
              </a:defRPr>
            </a:lvl1pPr>
            <a:lvl2pPr indent="0" lvl="1" marL="457200" marR="0" rtl="0" algn="ctr">
              <a:spcBef>
                <a:spcPts val="400"/>
              </a:spcBef>
              <a:spcAft>
                <a:spcPts val="0"/>
              </a:spcAft>
              <a:buClr>
                <a:schemeClr val="lt1"/>
              </a:buClr>
              <a:buFont typeface="Arial"/>
              <a:buNone/>
              <a:defRPr b="0" i="0" sz="2000" u="none" cap="none" strike="noStrike">
                <a:solidFill>
                  <a:schemeClr val="lt1"/>
                </a:solidFill>
                <a:latin typeface="Arial"/>
                <a:ea typeface="Arial"/>
                <a:cs typeface="Arial"/>
                <a:sym typeface="Arial"/>
              </a:defRPr>
            </a:lvl2pPr>
            <a:lvl3pPr indent="0" lvl="2" marL="914400" marR="0" rtl="0" algn="ctr">
              <a:spcBef>
                <a:spcPts val="360"/>
              </a:spcBef>
              <a:spcAft>
                <a:spcPts val="0"/>
              </a:spcAft>
              <a:buClr>
                <a:schemeClr val="lt1"/>
              </a:buClr>
              <a:buFont typeface="Arial"/>
              <a:buNone/>
              <a:defRPr b="0" i="0" sz="1800" u="none" cap="none" strike="noStrike">
                <a:solidFill>
                  <a:schemeClr val="lt1"/>
                </a:solidFill>
                <a:latin typeface="Arial"/>
                <a:ea typeface="Arial"/>
                <a:cs typeface="Arial"/>
                <a:sym typeface="Arial"/>
              </a:defRPr>
            </a:lvl3pPr>
            <a:lvl4pPr indent="0" lvl="3" marL="1371600" marR="0" rtl="0" algn="ctr">
              <a:spcBef>
                <a:spcPts val="320"/>
              </a:spcBef>
              <a:spcAft>
                <a:spcPts val="0"/>
              </a:spcAft>
              <a:buClr>
                <a:schemeClr val="lt1"/>
              </a:buClr>
              <a:buFont typeface="Arial"/>
              <a:buNone/>
              <a:defRPr b="0" i="0" sz="1600" u="none" cap="none" strike="noStrike">
                <a:solidFill>
                  <a:schemeClr val="lt1"/>
                </a:solidFill>
                <a:latin typeface="Arial"/>
                <a:ea typeface="Arial"/>
                <a:cs typeface="Arial"/>
                <a:sym typeface="Arial"/>
              </a:defRPr>
            </a:lvl4pPr>
            <a:lvl5pPr indent="0" lvl="4" marL="1828800" marR="0" rtl="0" algn="ctr">
              <a:spcBef>
                <a:spcPts val="320"/>
              </a:spcBef>
              <a:spcAft>
                <a:spcPts val="0"/>
              </a:spcAft>
              <a:buClr>
                <a:schemeClr val="lt1"/>
              </a:buClr>
              <a:buFont typeface="Arial"/>
              <a:buNone/>
              <a:defRPr b="0" i="0" sz="1600" u="none" cap="none" strike="noStrike">
                <a:solidFill>
                  <a:schemeClr val="lt1"/>
                </a:solidFill>
                <a:latin typeface="Arial"/>
                <a:ea typeface="Arial"/>
                <a:cs typeface="Arial"/>
                <a:sym typeface="Arial"/>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9pPr>
          </a:lstStyle>
          <a:p/>
        </p:txBody>
      </p:sp>
      <p:sp>
        <p:nvSpPr>
          <p:cNvPr id="14" name="Shape 14"/>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5" name="Shape 15"/>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6" name="Shape 16"/>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5" name="Shape 65"/>
        <p:cNvGrpSpPr/>
        <p:nvPr/>
      </p:nvGrpSpPr>
      <p:grpSpPr>
        <a:xfrm>
          <a:off x="0" y="0"/>
          <a:ext cx="0" cy="0"/>
          <a:chOff x="0" y="0"/>
          <a:chExt cx="0" cy="0"/>
        </a:xfrm>
      </p:grpSpPr>
      <p:sp>
        <p:nvSpPr>
          <p:cNvPr id="66" name="Shape 6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67" name="Shape 67"/>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68" name="Shape 68"/>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69" name="Shape 69"/>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70" name="Shape 70"/>
        <p:cNvGrpSpPr/>
        <p:nvPr/>
      </p:nvGrpSpPr>
      <p:grpSpPr>
        <a:xfrm>
          <a:off x="0" y="0"/>
          <a:ext cx="0" cy="0"/>
          <a:chOff x="0" y="0"/>
          <a:chExt cx="0" cy="0"/>
        </a:xfrm>
      </p:grpSpPr>
      <p:sp>
        <p:nvSpPr>
          <p:cNvPr id="71" name="Shape 71"/>
          <p:cNvSpPr txBox="1"/>
          <p:nvPr>
            <p:ph type="title"/>
          </p:nvPr>
        </p:nvSpPr>
        <p:spPr>
          <a:xfrm>
            <a:off x="630237" y="365125"/>
            <a:ext cx="7886700" cy="1325562"/>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72" name="Shape 72"/>
          <p:cNvSpPr txBox="1"/>
          <p:nvPr>
            <p:ph idx="1" type="body"/>
          </p:nvPr>
        </p:nvSpPr>
        <p:spPr>
          <a:xfrm>
            <a:off x="630237" y="1681163"/>
            <a:ext cx="3868737" cy="82391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lt1"/>
              </a:buClr>
              <a:buFont typeface="Arial"/>
              <a:buNone/>
              <a:defRPr b="1" i="0" sz="2400" u="none" cap="none" strike="noStrike">
                <a:solidFill>
                  <a:schemeClr val="lt1"/>
                </a:solidFill>
                <a:latin typeface="Arial"/>
                <a:ea typeface="Arial"/>
                <a:cs typeface="Arial"/>
                <a:sym typeface="Arial"/>
              </a:defRPr>
            </a:lvl1pPr>
            <a:lvl2pPr indent="0" lvl="1" marL="457200" marR="0" rtl="0" algn="l">
              <a:spcBef>
                <a:spcPts val="400"/>
              </a:spcBef>
              <a:spcAft>
                <a:spcPts val="0"/>
              </a:spcAft>
              <a:buClr>
                <a:schemeClr val="lt1"/>
              </a:buClr>
              <a:buFont typeface="Arial"/>
              <a:buNone/>
              <a:defRPr b="1" i="0" sz="2000" u="none" cap="none" strike="noStrike">
                <a:solidFill>
                  <a:schemeClr val="lt1"/>
                </a:solidFill>
                <a:latin typeface="Arial"/>
                <a:ea typeface="Arial"/>
                <a:cs typeface="Arial"/>
                <a:sym typeface="Arial"/>
              </a:defRPr>
            </a:lvl2pPr>
            <a:lvl3pPr indent="0" lvl="2" marL="914400" marR="0" rtl="0" algn="l">
              <a:spcBef>
                <a:spcPts val="360"/>
              </a:spcBef>
              <a:spcAft>
                <a:spcPts val="0"/>
              </a:spcAft>
              <a:buClr>
                <a:schemeClr val="lt1"/>
              </a:buClr>
              <a:buFont typeface="Arial"/>
              <a:buNone/>
              <a:defRPr b="1" i="0" sz="1800" u="none" cap="none" strike="noStrike">
                <a:solidFill>
                  <a:schemeClr val="lt1"/>
                </a:solidFill>
                <a:latin typeface="Arial"/>
                <a:ea typeface="Arial"/>
                <a:cs typeface="Arial"/>
                <a:sym typeface="Arial"/>
              </a:defRPr>
            </a:lvl3pPr>
            <a:lvl4pPr indent="0" lvl="3" marL="1371600" marR="0" rtl="0" algn="l">
              <a:spcBef>
                <a:spcPts val="320"/>
              </a:spcBef>
              <a:spcAft>
                <a:spcPts val="0"/>
              </a:spcAft>
              <a:buClr>
                <a:schemeClr val="lt1"/>
              </a:buClr>
              <a:buFont typeface="Arial"/>
              <a:buNone/>
              <a:defRPr b="1" i="0" sz="1600" u="none" cap="none" strike="noStrike">
                <a:solidFill>
                  <a:schemeClr val="lt1"/>
                </a:solidFill>
                <a:latin typeface="Arial"/>
                <a:ea typeface="Arial"/>
                <a:cs typeface="Arial"/>
                <a:sym typeface="Arial"/>
              </a:defRPr>
            </a:lvl4pPr>
            <a:lvl5pPr indent="0" lvl="4" marL="1828800" marR="0" rtl="0" algn="l">
              <a:spcBef>
                <a:spcPts val="320"/>
              </a:spcBef>
              <a:spcAft>
                <a:spcPts val="0"/>
              </a:spcAft>
              <a:buClr>
                <a:schemeClr val="lt1"/>
              </a:buClr>
              <a:buFont typeface="Arial"/>
              <a:buNone/>
              <a:defRPr b="1" i="0" sz="1600" u="none" cap="none" strike="noStrike">
                <a:solidFill>
                  <a:schemeClr val="lt1"/>
                </a:solidFill>
                <a:latin typeface="Arial"/>
                <a:ea typeface="Arial"/>
                <a:cs typeface="Arial"/>
                <a:sym typeface="Arial"/>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9pPr>
          </a:lstStyle>
          <a:p/>
        </p:txBody>
      </p:sp>
      <p:sp>
        <p:nvSpPr>
          <p:cNvPr id="73" name="Shape 73"/>
          <p:cNvSpPr txBox="1"/>
          <p:nvPr>
            <p:ph idx="2" type="body"/>
          </p:nvPr>
        </p:nvSpPr>
        <p:spPr>
          <a:xfrm>
            <a:off x="630237" y="2505075"/>
            <a:ext cx="3868737" cy="3684588"/>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74" name="Shape 74"/>
          <p:cNvSpPr txBox="1"/>
          <p:nvPr>
            <p:ph idx="3" type="body"/>
          </p:nvPr>
        </p:nvSpPr>
        <p:spPr>
          <a:xfrm>
            <a:off x="4629150" y="1681163"/>
            <a:ext cx="3887787" cy="82391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lt1"/>
              </a:buClr>
              <a:buFont typeface="Arial"/>
              <a:buNone/>
              <a:defRPr b="1" i="0" sz="2400" u="none" cap="none" strike="noStrike">
                <a:solidFill>
                  <a:schemeClr val="lt1"/>
                </a:solidFill>
                <a:latin typeface="Arial"/>
                <a:ea typeface="Arial"/>
                <a:cs typeface="Arial"/>
                <a:sym typeface="Arial"/>
              </a:defRPr>
            </a:lvl1pPr>
            <a:lvl2pPr indent="0" lvl="1" marL="457200" marR="0" rtl="0" algn="l">
              <a:spcBef>
                <a:spcPts val="400"/>
              </a:spcBef>
              <a:spcAft>
                <a:spcPts val="0"/>
              </a:spcAft>
              <a:buClr>
                <a:schemeClr val="lt1"/>
              </a:buClr>
              <a:buFont typeface="Arial"/>
              <a:buNone/>
              <a:defRPr b="1" i="0" sz="2000" u="none" cap="none" strike="noStrike">
                <a:solidFill>
                  <a:schemeClr val="lt1"/>
                </a:solidFill>
                <a:latin typeface="Arial"/>
                <a:ea typeface="Arial"/>
                <a:cs typeface="Arial"/>
                <a:sym typeface="Arial"/>
              </a:defRPr>
            </a:lvl2pPr>
            <a:lvl3pPr indent="0" lvl="2" marL="914400" marR="0" rtl="0" algn="l">
              <a:spcBef>
                <a:spcPts val="360"/>
              </a:spcBef>
              <a:spcAft>
                <a:spcPts val="0"/>
              </a:spcAft>
              <a:buClr>
                <a:schemeClr val="lt1"/>
              </a:buClr>
              <a:buFont typeface="Arial"/>
              <a:buNone/>
              <a:defRPr b="1" i="0" sz="1800" u="none" cap="none" strike="noStrike">
                <a:solidFill>
                  <a:schemeClr val="lt1"/>
                </a:solidFill>
                <a:latin typeface="Arial"/>
                <a:ea typeface="Arial"/>
                <a:cs typeface="Arial"/>
                <a:sym typeface="Arial"/>
              </a:defRPr>
            </a:lvl3pPr>
            <a:lvl4pPr indent="0" lvl="3" marL="1371600" marR="0" rtl="0" algn="l">
              <a:spcBef>
                <a:spcPts val="320"/>
              </a:spcBef>
              <a:spcAft>
                <a:spcPts val="0"/>
              </a:spcAft>
              <a:buClr>
                <a:schemeClr val="lt1"/>
              </a:buClr>
              <a:buFont typeface="Arial"/>
              <a:buNone/>
              <a:defRPr b="1" i="0" sz="1600" u="none" cap="none" strike="noStrike">
                <a:solidFill>
                  <a:schemeClr val="lt1"/>
                </a:solidFill>
                <a:latin typeface="Arial"/>
                <a:ea typeface="Arial"/>
                <a:cs typeface="Arial"/>
                <a:sym typeface="Arial"/>
              </a:defRPr>
            </a:lvl4pPr>
            <a:lvl5pPr indent="0" lvl="4" marL="1828800" marR="0" rtl="0" algn="l">
              <a:spcBef>
                <a:spcPts val="320"/>
              </a:spcBef>
              <a:spcAft>
                <a:spcPts val="0"/>
              </a:spcAft>
              <a:buClr>
                <a:schemeClr val="lt1"/>
              </a:buClr>
              <a:buFont typeface="Arial"/>
              <a:buNone/>
              <a:defRPr b="1" i="0" sz="1600" u="none" cap="none" strike="noStrike">
                <a:solidFill>
                  <a:schemeClr val="lt1"/>
                </a:solidFill>
                <a:latin typeface="Arial"/>
                <a:ea typeface="Arial"/>
                <a:cs typeface="Arial"/>
                <a:sym typeface="Arial"/>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Arial"/>
                <a:ea typeface="Arial"/>
                <a:cs typeface="Arial"/>
                <a:sym typeface="Arial"/>
              </a:defRPr>
            </a:lvl9pPr>
          </a:lstStyle>
          <a:p/>
        </p:txBody>
      </p:sp>
      <p:sp>
        <p:nvSpPr>
          <p:cNvPr id="75" name="Shape 75"/>
          <p:cNvSpPr txBox="1"/>
          <p:nvPr>
            <p:ph idx="4" type="body"/>
          </p:nvPr>
        </p:nvSpPr>
        <p:spPr>
          <a:xfrm>
            <a:off x="4629150" y="2505075"/>
            <a:ext cx="3887787" cy="3684588"/>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76" name="Shape 76"/>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77" name="Shape 77"/>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78" name="Shape 78"/>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9" name="Shape 79"/>
        <p:cNvGrpSpPr/>
        <p:nvPr/>
      </p:nvGrpSpPr>
      <p:grpSpPr>
        <a:xfrm>
          <a:off x="0" y="0"/>
          <a:ext cx="0" cy="0"/>
          <a:chOff x="0" y="0"/>
          <a:chExt cx="0" cy="0"/>
        </a:xfrm>
      </p:grpSpPr>
      <p:sp>
        <p:nvSpPr>
          <p:cNvPr id="80" name="Shape 8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81" name="Shape 81"/>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82" name="Shape 82"/>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83" name="Shape 83"/>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84" name="Shape 84"/>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85" name="Shape 85"/>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86" name="Shape 86"/>
        <p:cNvGrpSpPr/>
        <p:nvPr/>
      </p:nvGrpSpPr>
      <p:grpSpPr>
        <a:xfrm>
          <a:off x="0" y="0"/>
          <a:ext cx="0" cy="0"/>
          <a:chOff x="0" y="0"/>
          <a:chExt cx="0" cy="0"/>
        </a:xfrm>
      </p:grpSpPr>
      <p:sp>
        <p:nvSpPr>
          <p:cNvPr id="87" name="Shape 87"/>
          <p:cNvSpPr txBox="1"/>
          <p:nvPr>
            <p:ph type="title"/>
          </p:nvPr>
        </p:nvSpPr>
        <p:spPr>
          <a:xfrm>
            <a:off x="623887" y="1709738"/>
            <a:ext cx="7886700" cy="2852737"/>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60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88" name="Shape 88"/>
          <p:cNvSpPr txBox="1"/>
          <p:nvPr>
            <p:ph idx="1" type="body"/>
          </p:nvPr>
        </p:nvSpPr>
        <p:spPr>
          <a:xfrm>
            <a:off x="623887" y="4589462"/>
            <a:ext cx="7886700" cy="1500187"/>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lt1"/>
              </a:buClr>
              <a:buFont typeface="Arial"/>
              <a:buNone/>
              <a:defRPr b="0" i="0" sz="2400" u="none" cap="none" strike="noStrike">
                <a:solidFill>
                  <a:schemeClr val="lt1"/>
                </a:solidFill>
                <a:latin typeface="Arial"/>
                <a:ea typeface="Arial"/>
                <a:cs typeface="Arial"/>
                <a:sym typeface="Arial"/>
              </a:defRPr>
            </a:lvl1pPr>
            <a:lvl2pPr indent="0" lvl="1" marL="457200" marR="0" rtl="0" algn="l">
              <a:spcBef>
                <a:spcPts val="400"/>
              </a:spcBef>
              <a:spcAft>
                <a:spcPts val="0"/>
              </a:spcAft>
              <a:buClr>
                <a:schemeClr val="lt1"/>
              </a:buClr>
              <a:buFont typeface="Arial"/>
              <a:buNone/>
              <a:defRPr b="0" i="0" sz="2000" u="none" cap="none" strike="noStrike">
                <a:solidFill>
                  <a:schemeClr val="lt1"/>
                </a:solidFill>
                <a:latin typeface="Arial"/>
                <a:ea typeface="Arial"/>
                <a:cs typeface="Arial"/>
                <a:sym typeface="Arial"/>
              </a:defRPr>
            </a:lvl2pPr>
            <a:lvl3pPr indent="0" lvl="2" marL="914400" marR="0" rtl="0" algn="l">
              <a:spcBef>
                <a:spcPts val="360"/>
              </a:spcBef>
              <a:spcAft>
                <a:spcPts val="0"/>
              </a:spcAft>
              <a:buClr>
                <a:schemeClr val="lt1"/>
              </a:buClr>
              <a:buFont typeface="Arial"/>
              <a:buNone/>
              <a:defRPr b="0" i="0" sz="1800" u="none" cap="none" strike="noStrike">
                <a:solidFill>
                  <a:schemeClr val="lt1"/>
                </a:solidFill>
                <a:latin typeface="Arial"/>
                <a:ea typeface="Arial"/>
                <a:cs typeface="Arial"/>
                <a:sym typeface="Arial"/>
              </a:defRPr>
            </a:lvl3pPr>
            <a:lvl4pPr indent="0" lvl="3" marL="1371600" marR="0" rtl="0" algn="l">
              <a:spcBef>
                <a:spcPts val="320"/>
              </a:spcBef>
              <a:spcAft>
                <a:spcPts val="0"/>
              </a:spcAft>
              <a:buClr>
                <a:schemeClr val="lt1"/>
              </a:buClr>
              <a:buFont typeface="Arial"/>
              <a:buNone/>
              <a:defRPr b="0" i="0" sz="1600" u="none" cap="none" strike="noStrike">
                <a:solidFill>
                  <a:schemeClr val="lt1"/>
                </a:solidFill>
                <a:latin typeface="Arial"/>
                <a:ea typeface="Arial"/>
                <a:cs typeface="Arial"/>
                <a:sym typeface="Arial"/>
              </a:defRPr>
            </a:lvl4pPr>
            <a:lvl5pPr indent="0" lvl="4" marL="1828800" marR="0" rtl="0" algn="l">
              <a:spcBef>
                <a:spcPts val="320"/>
              </a:spcBef>
              <a:spcAft>
                <a:spcPts val="0"/>
              </a:spcAft>
              <a:buClr>
                <a:schemeClr val="lt1"/>
              </a:buClr>
              <a:buFont typeface="Arial"/>
              <a:buNone/>
              <a:defRPr b="0" i="0" sz="1600" u="none" cap="none" strike="noStrike">
                <a:solidFill>
                  <a:schemeClr val="lt1"/>
                </a:solidFill>
                <a:latin typeface="Arial"/>
                <a:ea typeface="Arial"/>
                <a:cs typeface="Arial"/>
                <a:sym typeface="Arial"/>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Arial"/>
                <a:ea typeface="Arial"/>
                <a:cs typeface="Arial"/>
                <a:sym typeface="Arial"/>
              </a:defRPr>
            </a:lvl9pPr>
          </a:lstStyle>
          <a:p/>
        </p:txBody>
      </p:sp>
      <p:sp>
        <p:nvSpPr>
          <p:cNvPr id="89" name="Shape 89"/>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90" name="Shape 90"/>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91" name="Shape 91"/>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9" name="Shape 19"/>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20" name="Shape 20"/>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1" name="Shape 21"/>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2" name="Shape 22"/>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ontent">
    <p:spTree>
      <p:nvGrpSpPr>
        <p:cNvPr id="23" name="Shape 23"/>
        <p:cNvGrpSpPr/>
        <p:nvPr/>
      </p:nvGrpSpPr>
      <p:grpSpPr>
        <a:xfrm>
          <a:off x="0" y="0"/>
          <a:ext cx="0" cy="0"/>
          <a:chOff x="0" y="0"/>
          <a:chExt cx="0" cy="0"/>
        </a:xfrm>
      </p:grpSpPr>
      <p:sp>
        <p:nvSpPr>
          <p:cNvPr id="24" name="Shape 24"/>
          <p:cNvSpPr txBox="1"/>
          <p:nvPr>
            <p:ph idx="1" type="body"/>
          </p:nvPr>
        </p:nvSpPr>
        <p:spPr>
          <a:xfrm>
            <a:off x="457200" y="274637"/>
            <a:ext cx="8229600" cy="5851525"/>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25" name="Shape 25"/>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6" name="Shape 26"/>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7" name="Shape 27"/>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28" name="Shape 28"/>
        <p:cNvGrpSpPr/>
        <p:nvPr/>
      </p:nvGrpSpPr>
      <p:grpSpPr>
        <a:xfrm>
          <a:off x="0" y="0"/>
          <a:ext cx="0" cy="0"/>
          <a:chOff x="0" y="0"/>
          <a:chExt cx="0" cy="0"/>
        </a:xfrm>
      </p:grpSpPr>
      <p:sp>
        <p:nvSpPr>
          <p:cNvPr id="29" name="Shape 2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30" name="Shape 30"/>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31" name="Shape 31"/>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32" name="Shape 32"/>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33" name="Shape 33"/>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34" name="Shape 34"/>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5" name="Shape 35"/>
        <p:cNvGrpSpPr/>
        <p:nvPr/>
      </p:nvGrpSpPr>
      <p:grpSpPr>
        <a:xfrm>
          <a:off x="0" y="0"/>
          <a:ext cx="0" cy="0"/>
          <a:chOff x="0" y="0"/>
          <a:chExt cx="0" cy="0"/>
        </a:xfrm>
      </p:grpSpPr>
      <p:sp>
        <p:nvSpPr>
          <p:cNvPr id="36" name="Shape 36"/>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37" name="Shape 37"/>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38" name="Shape 38"/>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39" name="Shape 39"/>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40" name="Shape 40"/>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1" name="Shape 41"/>
        <p:cNvGrpSpPr/>
        <p:nvPr/>
      </p:nvGrpSpPr>
      <p:grpSpPr>
        <a:xfrm>
          <a:off x="0" y="0"/>
          <a:ext cx="0" cy="0"/>
          <a:chOff x="0" y="0"/>
          <a:chExt cx="0" cy="0"/>
        </a:xfrm>
      </p:grpSpPr>
      <p:sp>
        <p:nvSpPr>
          <p:cNvPr id="42" name="Shape 4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43" name="Shape 43"/>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44" name="Shape 44"/>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45" name="Shape 45"/>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46" name="Shape 46"/>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47" name="Shape 47"/>
        <p:cNvGrpSpPr/>
        <p:nvPr/>
      </p:nvGrpSpPr>
      <p:grpSpPr>
        <a:xfrm>
          <a:off x="0" y="0"/>
          <a:ext cx="0" cy="0"/>
          <a:chOff x="0" y="0"/>
          <a:chExt cx="0" cy="0"/>
        </a:xfrm>
      </p:grpSpPr>
      <p:sp>
        <p:nvSpPr>
          <p:cNvPr id="48" name="Shape 48"/>
          <p:cNvSpPr txBox="1"/>
          <p:nvPr>
            <p:ph type="title"/>
          </p:nvPr>
        </p:nvSpPr>
        <p:spPr>
          <a:xfrm>
            <a:off x="630237" y="457200"/>
            <a:ext cx="2949575" cy="1600199"/>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32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49" name="Shape 49"/>
          <p:cNvSpPr/>
          <p:nvPr>
            <p:ph idx="2" type="pic"/>
          </p:nvPr>
        </p:nvSpPr>
        <p:spPr>
          <a:xfrm>
            <a:off x="3887787" y="987425"/>
            <a:ext cx="4629150" cy="4873624"/>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lt1"/>
              </a:buClr>
              <a:buFont typeface="Arial"/>
              <a:buNone/>
              <a:defRPr b="0" i="0" sz="3200" u="none" cap="none" strike="noStrike">
                <a:solidFill>
                  <a:schemeClr val="lt1"/>
                </a:solidFill>
                <a:latin typeface="Arial"/>
                <a:ea typeface="Arial"/>
                <a:cs typeface="Arial"/>
                <a:sym typeface="Arial"/>
              </a:defRPr>
            </a:lvl1pPr>
            <a:lvl2pPr indent="0" lvl="1" marL="457200" marR="0" rtl="0" algn="l">
              <a:spcBef>
                <a:spcPts val="560"/>
              </a:spcBef>
              <a:spcAft>
                <a:spcPts val="0"/>
              </a:spcAft>
              <a:buClr>
                <a:schemeClr val="lt1"/>
              </a:buClr>
              <a:buFont typeface="Arial"/>
              <a:buNone/>
              <a:defRPr b="0" i="0" sz="2800" u="none" cap="none" strike="noStrike">
                <a:solidFill>
                  <a:schemeClr val="lt1"/>
                </a:solidFill>
                <a:latin typeface="Arial"/>
                <a:ea typeface="Arial"/>
                <a:cs typeface="Arial"/>
                <a:sym typeface="Arial"/>
              </a:defRPr>
            </a:lvl2pPr>
            <a:lvl3pPr indent="0" lvl="2" marL="914400" marR="0" rtl="0" algn="l">
              <a:spcBef>
                <a:spcPts val="480"/>
              </a:spcBef>
              <a:spcAft>
                <a:spcPts val="0"/>
              </a:spcAft>
              <a:buClr>
                <a:schemeClr val="lt1"/>
              </a:buClr>
              <a:buFont typeface="Arial"/>
              <a:buNone/>
              <a:defRPr b="0" i="0" sz="2400" u="none" cap="none" strike="noStrike">
                <a:solidFill>
                  <a:schemeClr val="lt1"/>
                </a:solidFill>
                <a:latin typeface="Arial"/>
                <a:ea typeface="Arial"/>
                <a:cs typeface="Arial"/>
                <a:sym typeface="Arial"/>
              </a:defRPr>
            </a:lvl3pPr>
            <a:lvl4pPr indent="0" lvl="3" marL="1371600" marR="0" rtl="0" algn="l">
              <a:spcBef>
                <a:spcPts val="400"/>
              </a:spcBef>
              <a:spcAft>
                <a:spcPts val="0"/>
              </a:spcAft>
              <a:buClr>
                <a:schemeClr val="lt1"/>
              </a:buClr>
              <a:buFont typeface="Arial"/>
              <a:buNone/>
              <a:defRPr b="0" i="0" sz="2000" u="none" cap="none" strike="noStrike">
                <a:solidFill>
                  <a:schemeClr val="lt1"/>
                </a:solidFill>
                <a:latin typeface="Arial"/>
                <a:ea typeface="Arial"/>
                <a:cs typeface="Arial"/>
                <a:sym typeface="Arial"/>
              </a:defRPr>
            </a:lvl4pPr>
            <a:lvl5pPr indent="0" lvl="4" marL="1828800" marR="0" rtl="0" algn="l">
              <a:spcBef>
                <a:spcPts val="400"/>
              </a:spcBef>
              <a:spcAft>
                <a:spcPts val="0"/>
              </a:spcAft>
              <a:buClr>
                <a:schemeClr val="lt1"/>
              </a:buClr>
              <a:buFont typeface="Arial"/>
              <a:buNone/>
              <a:defRPr b="0" i="0" sz="2000" u="none" cap="none" strike="noStrike">
                <a:solidFill>
                  <a:schemeClr val="lt1"/>
                </a:solidFill>
                <a:latin typeface="Arial"/>
                <a:ea typeface="Arial"/>
                <a:cs typeface="Arial"/>
                <a:sym typeface="Arial"/>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Arial"/>
                <a:ea typeface="Arial"/>
                <a:cs typeface="Arial"/>
                <a:sym typeface="Arial"/>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Arial"/>
                <a:ea typeface="Arial"/>
                <a:cs typeface="Arial"/>
                <a:sym typeface="Arial"/>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Arial"/>
                <a:ea typeface="Arial"/>
                <a:cs typeface="Arial"/>
                <a:sym typeface="Arial"/>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Arial"/>
                <a:ea typeface="Arial"/>
                <a:cs typeface="Arial"/>
                <a:sym typeface="Arial"/>
              </a:defRPr>
            </a:lvl9pPr>
          </a:lstStyle>
          <a:p/>
        </p:txBody>
      </p:sp>
      <p:sp>
        <p:nvSpPr>
          <p:cNvPr id="50" name="Shape 50"/>
          <p:cNvSpPr txBox="1"/>
          <p:nvPr>
            <p:ph idx="1" type="body"/>
          </p:nvPr>
        </p:nvSpPr>
        <p:spPr>
          <a:xfrm>
            <a:off x="630237" y="2057400"/>
            <a:ext cx="2949575" cy="3811588"/>
          </a:xfrm>
          <a:prstGeom prst="rect">
            <a:avLst/>
          </a:prstGeom>
          <a:noFill/>
          <a:ln>
            <a:noFill/>
          </a:ln>
        </p:spPr>
        <p:txBody>
          <a:bodyPr anchorCtr="0" anchor="t" bIns="91425" lIns="91425" rIns="91425" tIns="91425"/>
          <a:lstStyle>
            <a:lvl1pPr indent="0" lvl="0" marL="0" marR="0" rtl="0" algn="l">
              <a:spcBef>
                <a:spcPts val="320"/>
              </a:spcBef>
              <a:spcAft>
                <a:spcPts val="0"/>
              </a:spcAft>
              <a:buClr>
                <a:schemeClr val="lt1"/>
              </a:buClr>
              <a:buFont typeface="Arial"/>
              <a:buNone/>
              <a:defRPr b="0" i="0" sz="1600" u="none" cap="none" strike="noStrike">
                <a:solidFill>
                  <a:schemeClr val="lt1"/>
                </a:solidFill>
                <a:latin typeface="Arial"/>
                <a:ea typeface="Arial"/>
                <a:cs typeface="Arial"/>
                <a:sym typeface="Arial"/>
              </a:defRPr>
            </a:lvl1pPr>
            <a:lvl2pPr indent="0" lvl="1" marL="457200" marR="0" rtl="0" algn="l">
              <a:spcBef>
                <a:spcPts val="28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914400" marR="0" rtl="0" algn="l">
              <a:spcBef>
                <a:spcPts val="240"/>
              </a:spcBef>
              <a:spcAft>
                <a:spcPts val="0"/>
              </a:spcAft>
              <a:buClr>
                <a:schemeClr val="lt1"/>
              </a:buClr>
              <a:buFont typeface="Arial"/>
              <a:buNone/>
              <a:defRPr b="0" i="0" sz="1200" u="none" cap="none" strike="noStrike">
                <a:solidFill>
                  <a:schemeClr val="lt1"/>
                </a:solidFill>
                <a:latin typeface="Arial"/>
                <a:ea typeface="Arial"/>
                <a:cs typeface="Arial"/>
                <a:sym typeface="Arial"/>
              </a:defRPr>
            </a:lvl3pPr>
            <a:lvl4pPr indent="0" lvl="3" marL="1371600" marR="0" rtl="0" algn="l">
              <a:spcBef>
                <a:spcPts val="200"/>
              </a:spcBef>
              <a:spcAft>
                <a:spcPts val="0"/>
              </a:spcAft>
              <a:buClr>
                <a:schemeClr val="lt1"/>
              </a:buClr>
              <a:buFont typeface="Arial"/>
              <a:buNone/>
              <a:defRPr b="0" i="0" sz="1000" u="none" cap="none" strike="noStrike">
                <a:solidFill>
                  <a:schemeClr val="lt1"/>
                </a:solidFill>
                <a:latin typeface="Arial"/>
                <a:ea typeface="Arial"/>
                <a:cs typeface="Arial"/>
                <a:sym typeface="Arial"/>
              </a:defRPr>
            </a:lvl4pPr>
            <a:lvl5pPr indent="0" lvl="4" marL="1828800" marR="0" rtl="0" algn="l">
              <a:spcBef>
                <a:spcPts val="200"/>
              </a:spcBef>
              <a:spcAft>
                <a:spcPts val="0"/>
              </a:spcAft>
              <a:buClr>
                <a:schemeClr val="lt1"/>
              </a:buClr>
              <a:buFont typeface="Arial"/>
              <a:buNone/>
              <a:defRPr b="0" i="0" sz="1000" u="none" cap="none" strike="noStrike">
                <a:solidFill>
                  <a:schemeClr val="lt1"/>
                </a:solidFill>
                <a:latin typeface="Arial"/>
                <a:ea typeface="Arial"/>
                <a:cs typeface="Arial"/>
                <a:sym typeface="Arial"/>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9pPr>
          </a:lstStyle>
          <a:p/>
        </p:txBody>
      </p:sp>
      <p:sp>
        <p:nvSpPr>
          <p:cNvPr id="51" name="Shape 51"/>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52" name="Shape 52"/>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53" name="Shape 53"/>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630237" y="457200"/>
            <a:ext cx="2949575" cy="1600199"/>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32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56" name="Shape 56"/>
          <p:cNvSpPr txBox="1"/>
          <p:nvPr>
            <p:ph idx="1" type="body"/>
          </p:nvPr>
        </p:nvSpPr>
        <p:spPr>
          <a:xfrm>
            <a:off x="3887787" y="987425"/>
            <a:ext cx="4629150" cy="4873624"/>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57" name="Shape 57"/>
          <p:cNvSpPr txBox="1"/>
          <p:nvPr>
            <p:ph idx="2" type="body"/>
          </p:nvPr>
        </p:nvSpPr>
        <p:spPr>
          <a:xfrm>
            <a:off x="630237" y="2057400"/>
            <a:ext cx="2949575" cy="3811588"/>
          </a:xfrm>
          <a:prstGeom prst="rect">
            <a:avLst/>
          </a:prstGeom>
          <a:noFill/>
          <a:ln>
            <a:noFill/>
          </a:ln>
        </p:spPr>
        <p:txBody>
          <a:bodyPr anchorCtr="0" anchor="t" bIns="91425" lIns="91425" rIns="91425" tIns="91425"/>
          <a:lstStyle>
            <a:lvl1pPr indent="0" lvl="0" marL="0" marR="0" rtl="0" algn="l">
              <a:spcBef>
                <a:spcPts val="320"/>
              </a:spcBef>
              <a:spcAft>
                <a:spcPts val="0"/>
              </a:spcAft>
              <a:buClr>
                <a:schemeClr val="lt1"/>
              </a:buClr>
              <a:buFont typeface="Arial"/>
              <a:buNone/>
              <a:defRPr b="0" i="0" sz="1600" u="none" cap="none" strike="noStrike">
                <a:solidFill>
                  <a:schemeClr val="lt1"/>
                </a:solidFill>
                <a:latin typeface="Arial"/>
                <a:ea typeface="Arial"/>
                <a:cs typeface="Arial"/>
                <a:sym typeface="Arial"/>
              </a:defRPr>
            </a:lvl1pPr>
            <a:lvl2pPr indent="0" lvl="1" marL="457200" marR="0" rtl="0" algn="l">
              <a:spcBef>
                <a:spcPts val="28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914400" marR="0" rtl="0" algn="l">
              <a:spcBef>
                <a:spcPts val="240"/>
              </a:spcBef>
              <a:spcAft>
                <a:spcPts val="0"/>
              </a:spcAft>
              <a:buClr>
                <a:schemeClr val="lt1"/>
              </a:buClr>
              <a:buFont typeface="Arial"/>
              <a:buNone/>
              <a:defRPr b="0" i="0" sz="1200" u="none" cap="none" strike="noStrike">
                <a:solidFill>
                  <a:schemeClr val="lt1"/>
                </a:solidFill>
                <a:latin typeface="Arial"/>
                <a:ea typeface="Arial"/>
                <a:cs typeface="Arial"/>
                <a:sym typeface="Arial"/>
              </a:defRPr>
            </a:lvl3pPr>
            <a:lvl4pPr indent="0" lvl="3" marL="1371600" marR="0" rtl="0" algn="l">
              <a:spcBef>
                <a:spcPts val="200"/>
              </a:spcBef>
              <a:spcAft>
                <a:spcPts val="0"/>
              </a:spcAft>
              <a:buClr>
                <a:schemeClr val="lt1"/>
              </a:buClr>
              <a:buFont typeface="Arial"/>
              <a:buNone/>
              <a:defRPr b="0" i="0" sz="1000" u="none" cap="none" strike="noStrike">
                <a:solidFill>
                  <a:schemeClr val="lt1"/>
                </a:solidFill>
                <a:latin typeface="Arial"/>
                <a:ea typeface="Arial"/>
                <a:cs typeface="Arial"/>
                <a:sym typeface="Arial"/>
              </a:defRPr>
            </a:lvl4pPr>
            <a:lvl5pPr indent="0" lvl="4" marL="1828800" marR="0" rtl="0" algn="l">
              <a:spcBef>
                <a:spcPts val="200"/>
              </a:spcBef>
              <a:spcAft>
                <a:spcPts val="0"/>
              </a:spcAft>
              <a:buClr>
                <a:schemeClr val="lt1"/>
              </a:buClr>
              <a:buFont typeface="Arial"/>
              <a:buNone/>
              <a:defRPr b="0" i="0" sz="1000" u="none" cap="none" strike="noStrike">
                <a:solidFill>
                  <a:schemeClr val="lt1"/>
                </a:solidFill>
                <a:latin typeface="Arial"/>
                <a:ea typeface="Arial"/>
                <a:cs typeface="Arial"/>
                <a:sym typeface="Arial"/>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Arial"/>
                <a:ea typeface="Arial"/>
                <a:cs typeface="Arial"/>
                <a:sym typeface="Arial"/>
              </a:defRPr>
            </a:lvl9pPr>
          </a:lstStyle>
          <a:p/>
        </p:txBody>
      </p:sp>
      <p:sp>
        <p:nvSpPr>
          <p:cNvPr id="58" name="Shape 58"/>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59" name="Shape 59"/>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60" name="Shape 60"/>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x="0" y="0"/>
          <a:ext cx="0" cy="0"/>
          <a:chOff x="0" y="0"/>
          <a:chExt cx="0" cy="0"/>
        </a:xfrm>
      </p:grpSpPr>
      <p:sp>
        <p:nvSpPr>
          <p:cNvPr id="62" name="Shape 62"/>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63" name="Shape 63"/>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64" name="Shape 64"/>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7" name="Shape 7"/>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1"/>
              </a:buClr>
              <a:buSzPct val="100000"/>
              <a:buFont typeface="Arial"/>
              <a:buChar char="•"/>
              <a:defRPr b="0" i="0" sz="3200" u="none" cap="none" strike="noStrike">
                <a:solidFill>
                  <a:schemeClr val="lt1"/>
                </a:solidFill>
                <a:latin typeface="Arial"/>
                <a:ea typeface="Arial"/>
                <a:cs typeface="Arial"/>
                <a:sym typeface="Arial"/>
              </a:defRPr>
            </a:lvl1pPr>
            <a:lvl2pPr indent="-107950" lvl="1" marL="742950" marR="0" rtl="0" algn="l">
              <a:spcBef>
                <a:spcPts val="560"/>
              </a:spcBef>
              <a:spcAft>
                <a:spcPts val="0"/>
              </a:spcAft>
              <a:buClr>
                <a:schemeClr val="lt1"/>
              </a:buClr>
              <a:buSzPct val="100000"/>
              <a:buFont typeface="Arial"/>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lt1"/>
              </a:buClr>
              <a:buSzPct val="100000"/>
              <a:buFont typeface="Arial"/>
              <a:buChar char="•"/>
              <a:defRPr b="0" i="0" sz="2400" u="none" cap="none" strike="noStrike">
                <a:solidFill>
                  <a:schemeClr val="lt1"/>
                </a:solidFill>
                <a:latin typeface="Arial"/>
                <a:ea typeface="Arial"/>
                <a:cs typeface="Arial"/>
                <a:sym typeface="Arial"/>
              </a:defRPr>
            </a:lvl3pPr>
            <a:lvl4pPr indent="-101600" lvl="3" marL="16002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lt1"/>
              </a:buClr>
              <a:buSzPct val="100000"/>
              <a:buFont typeface="Arial"/>
              <a:buChar char="»"/>
              <a:defRPr b="0" i="0" sz="2000" u="none" cap="none" strike="noStrike">
                <a:solidFill>
                  <a:schemeClr val="lt1"/>
                </a:solidFill>
                <a:latin typeface="Arial"/>
                <a:ea typeface="Arial"/>
                <a:cs typeface="Arial"/>
                <a:sym typeface="Arial"/>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8" name="Shape 8"/>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9" name="Shape 9"/>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0" name="Shape 10"/>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ctrTitle"/>
          </p:nvPr>
        </p:nvSpPr>
        <p:spPr>
          <a:xfrm>
            <a:off x="0" y="1768475"/>
            <a:ext cx="9144000" cy="17367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1" i="0" lang="en-US" sz="4000" u="none" cap="none" strike="noStrike">
                <a:solidFill>
                  <a:schemeClr val="lt2"/>
                </a:solidFill>
                <a:latin typeface="Arial"/>
                <a:ea typeface="Arial"/>
                <a:cs typeface="Arial"/>
                <a:sym typeface="Arial"/>
              </a:rPr>
              <a:t>THE INVERTED PYRAMID</a:t>
            </a:r>
          </a:p>
        </p:txBody>
      </p:sp>
      <p:sp>
        <p:nvSpPr>
          <p:cNvPr id="97" name="Shape 97"/>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0" i="0" lang="en-US" sz="3200" u="none" cap="none" strike="noStrike">
                <a:solidFill>
                  <a:schemeClr val="lt1"/>
                </a:solidFill>
                <a:latin typeface="Arial"/>
                <a:ea typeface="Arial"/>
                <a:cs typeface="Arial"/>
                <a:sym typeface="Arial"/>
              </a:rPr>
              <a:t>Creating a News Story</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457200" y="274637"/>
            <a:ext cx="8229600" cy="639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A short exercise</a:t>
            </a:r>
          </a:p>
        </p:txBody>
      </p:sp>
      <p:sp>
        <p:nvSpPr>
          <p:cNvPr id="151" name="Shape 151"/>
          <p:cNvSpPr txBox="1"/>
          <p:nvPr>
            <p:ph idx="1" type="body"/>
          </p:nvPr>
        </p:nvSpPr>
        <p:spPr>
          <a:xfrm>
            <a:off x="457200" y="1066800"/>
            <a:ext cx="8229600" cy="54863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25000"/>
              <a:buFont typeface="Arial"/>
              <a:buNone/>
            </a:pPr>
            <a:r>
              <a:rPr b="0" i="0" lang="en-US" sz="2000" u="none" cap="none" strike="noStrike">
                <a:solidFill>
                  <a:schemeClr val="lt1"/>
                </a:solidFill>
                <a:latin typeface="Arial"/>
                <a:ea typeface="Arial"/>
                <a:cs typeface="Arial"/>
                <a:sym typeface="Arial"/>
              </a:rPr>
              <a:t>Assemble these paragraphs into an inverted pyramid story. The </a:t>
            </a:r>
          </a:p>
          <a:p>
            <a:pPr indent="-342900" lvl="0" marL="342900" marR="0" rtl="0" algn="l">
              <a:lnSpc>
                <a:spcPct val="80000"/>
              </a:lnSpc>
              <a:spcBef>
                <a:spcPts val="400"/>
              </a:spcBef>
              <a:spcAft>
                <a:spcPts val="0"/>
              </a:spcAft>
              <a:buClr>
                <a:schemeClr val="lt1"/>
              </a:buClr>
              <a:buSzPct val="25000"/>
              <a:buFont typeface="Arial"/>
              <a:buNone/>
            </a:pPr>
            <a:r>
              <a:rPr b="0" i="0" lang="en-US" sz="2000" u="none" cap="none" strike="noStrike">
                <a:solidFill>
                  <a:schemeClr val="lt1"/>
                </a:solidFill>
                <a:latin typeface="Arial"/>
                <a:ea typeface="Arial"/>
                <a:cs typeface="Arial"/>
                <a:sym typeface="Arial"/>
              </a:rPr>
              <a:t>dateline is Austin. Simply arrange by the appropriate letter: </a:t>
            </a:r>
          </a:p>
          <a:p>
            <a:pPr indent="-342900" lvl="0" marL="342900" marR="0" rtl="0" algn="l">
              <a:lnSpc>
                <a:spcPct val="80000"/>
              </a:lnSpc>
              <a:spcBef>
                <a:spcPts val="400"/>
              </a:spcBef>
              <a:spcAft>
                <a:spcPts val="0"/>
              </a:spcAft>
              <a:buClr>
                <a:schemeClr val="lt1"/>
              </a:buClr>
              <a:buSzPct val="25000"/>
              <a:buFont typeface="Arial"/>
              <a:buNone/>
            </a:pPr>
            <a:r>
              <a:t/>
            </a:r>
            <a:endParaRPr b="0" i="0" sz="2000" u="none" cap="none" strike="noStrike">
              <a:solidFill>
                <a:schemeClr val="lt1"/>
              </a:solidFill>
              <a:latin typeface="Arial"/>
              <a:ea typeface="Arial"/>
              <a:cs typeface="Arial"/>
              <a:sym typeface="Arial"/>
            </a:endParaRPr>
          </a:p>
          <a:p>
            <a:pPr indent="-342900" lvl="0" marL="342900" marR="0" rtl="0" algn="l">
              <a:lnSpc>
                <a:spcPct val="80000"/>
              </a:lnSpc>
              <a:spcBef>
                <a:spcPts val="400"/>
              </a:spcBef>
              <a:spcAft>
                <a:spcPts val="0"/>
              </a:spcAft>
              <a:buClr>
                <a:schemeClr val="lt1"/>
              </a:buClr>
              <a:buSzPct val="25000"/>
              <a:buFont typeface="Arial"/>
              <a:buNone/>
            </a:pPr>
            <a:r>
              <a:rPr b="0" i="0" lang="en-US" sz="2000" u="none" cap="none" strike="noStrike">
                <a:solidFill>
                  <a:schemeClr val="lt1"/>
                </a:solidFill>
                <a:latin typeface="Arial"/>
                <a:ea typeface="Arial"/>
                <a:cs typeface="Arial"/>
                <a:sym typeface="Arial"/>
              </a:rPr>
              <a:t>A.  David Bailey, homeland security division chief for the Austin Fire Department, said nine workers from the mailroom where the letter was processed were quarantined until tests could determine whether the powder was toxic.</a:t>
            </a:r>
          </a:p>
          <a:p>
            <a:pPr indent="-342900" lvl="0" marL="342900" marR="0" rtl="0" algn="l">
              <a:lnSpc>
                <a:spcPct val="80000"/>
              </a:lnSpc>
              <a:spcBef>
                <a:spcPts val="400"/>
              </a:spcBef>
              <a:spcAft>
                <a:spcPts val="0"/>
              </a:spcAft>
              <a:buClr>
                <a:schemeClr val="lt1"/>
              </a:buClr>
              <a:buSzPct val="25000"/>
              <a:buFont typeface="Arial"/>
              <a:buNone/>
            </a:pPr>
            <a:r>
              <a:rPr b="0" i="0" lang="en-US" sz="2000" u="none" cap="none" strike="noStrike">
                <a:solidFill>
                  <a:schemeClr val="lt1"/>
                </a:solidFill>
                <a:latin typeface="Arial"/>
                <a:ea typeface="Arial"/>
                <a:cs typeface="Arial"/>
                <a:sym typeface="Arial"/>
              </a:rPr>
              <a:t>B. The mailroom is in the State Insurance Building.</a:t>
            </a:r>
          </a:p>
          <a:p>
            <a:pPr indent="-342900" lvl="0" marL="342900" marR="0" rtl="0" algn="l">
              <a:lnSpc>
                <a:spcPct val="80000"/>
              </a:lnSpc>
              <a:spcBef>
                <a:spcPts val="400"/>
              </a:spcBef>
              <a:spcAft>
                <a:spcPts val="0"/>
              </a:spcAft>
              <a:buClr>
                <a:schemeClr val="lt1"/>
              </a:buClr>
              <a:buSzPct val="25000"/>
              <a:buFont typeface="Arial"/>
              <a:buNone/>
            </a:pPr>
            <a:r>
              <a:rPr b="0" i="0" lang="en-US" sz="2000" u="none" cap="none" strike="noStrike">
                <a:solidFill>
                  <a:schemeClr val="lt1"/>
                </a:solidFill>
                <a:latin typeface="Arial"/>
                <a:ea typeface="Arial"/>
                <a:cs typeface="Arial"/>
                <a:sym typeface="Arial"/>
              </a:rPr>
              <a:t>C. Gov. Rick Perry's office said the letter came from a prison inmate but provided no other details. The substance was sent to the Texas Department of State Health Services for testing.</a:t>
            </a:r>
          </a:p>
          <a:p>
            <a:pPr indent="-342900" lvl="0" marL="342900" marR="0" rtl="0" algn="l">
              <a:lnSpc>
                <a:spcPct val="80000"/>
              </a:lnSpc>
              <a:spcBef>
                <a:spcPts val="400"/>
              </a:spcBef>
              <a:spcAft>
                <a:spcPts val="0"/>
              </a:spcAft>
              <a:buClr>
                <a:schemeClr val="lt1"/>
              </a:buClr>
              <a:buSzPct val="25000"/>
              <a:buFont typeface="Arial"/>
              <a:buNone/>
            </a:pPr>
            <a:r>
              <a:rPr b="0" i="0" lang="en-US" sz="2000" u="none" cap="none" strike="noStrike">
                <a:solidFill>
                  <a:schemeClr val="lt1"/>
                </a:solidFill>
                <a:latin typeface="Arial"/>
                <a:ea typeface="Arial"/>
                <a:cs typeface="Arial"/>
                <a:sym typeface="Arial"/>
              </a:rPr>
              <a:t>D. Bailey said none of the workers became ill.</a:t>
            </a:r>
          </a:p>
          <a:p>
            <a:pPr indent="-342900" lvl="0" marL="342900" marR="0" rtl="0" algn="l">
              <a:lnSpc>
                <a:spcPct val="80000"/>
              </a:lnSpc>
              <a:spcBef>
                <a:spcPts val="400"/>
              </a:spcBef>
              <a:spcAft>
                <a:spcPts val="0"/>
              </a:spcAft>
              <a:buClr>
                <a:schemeClr val="lt1"/>
              </a:buClr>
              <a:buSzPct val="25000"/>
              <a:buFont typeface="Arial"/>
              <a:buNone/>
            </a:pPr>
            <a:r>
              <a:rPr b="0" i="0" lang="en-US" sz="2000" u="none" cap="none" strike="noStrike">
                <a:solidFill>
                  <a:schemeClr val="lt1"/>
                </a:solidFill>
                <a:latin typeface="Arial"/>
                <a:ea typeface="Arial"/>
                <a:cs typeface="Arial"/>
                <a:sym typeface="Arial"/>
              </a:rPr>
              <a:t>E. Authorities evacuated a state office building on Wednesday after a suspicious powder was found in a letter sent to the governor's office.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457200" y="274637"/>
            <a:ext cx="8229600" cy="7159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A short exercise: How it ran (e, a, c, d, b)</a:t>
            </a:r>
          </a:p>
        </p:txBody>
      </p:sp>
      <p:sp>
        <p:nvSpPr>
          <p:cNvPr id="157" name="Shape 157"/>
          <p:cNvSpPr txBox="1"/>
          <p:nvPr>
            <p:ph idx="1" type="body"/>
          </p:nvPr>
        </p:nvSpPr>
        <p:spPr>
          <a:xfrm>
            <a:off x="457200" y="1219200"/>
            <a:ext cx="8229600" cy="5333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	AUSTIN — Authorities evacuated a state office building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on Wednesday after a suspicious powder was found in a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letter sent to the governor's office.</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	David Bailey, homeland security division chief for the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Austin Fire Department, said nine workers from the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mailroom where the letter was processed were quarantined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until tests could determine whether the powder was toxic.</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	Gov. Rick Perry's office said the letter came from a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prison inmate but provided no other details. The substance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was sent to the Texas Department of State Health Services </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for testing.</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	Bailey said none of the workers became ill.</a:t>
            </a:r>
          </a:p>
          <a:p>
            <a:pPr indent="-342900" lvl="0" marL="342900" marR="0" rtl="0" algn="l">
              <a:lnSpc>
                <a:spcPct val="90000"/>
              </a:lnSpc>
              <a:spcBef>
                <a:spcPts val="48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	The mailroom is in the State Insurance Building.</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How to end</a:t>
            </a:r>
          </a:p>
        </p:txBody>
      </p:sp>
      <p:sp>
        <p:nvSpPr>
          <p:cNvPr id="163" name="Shape 163"/>
          <p:cNvSpPr txBox="1"/>
          <p:nvPr>
            <p:ph idx="1" type="body"/>
          </p:nvPr>
        </p:nvSpPr>
        <p:spPr>
          <a:xfrm>
            <a:off x="457200" y="1371600"/>
            <a:ext cx="8229600" cy="51053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Some writers feel a compulsion to make their last graph </a:t>
            </a: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some sort of </a:t>
            </a:r>
            <a:r>
              <a:rPr b="0" i="0" lang="en-US" sz="2400" u="sng" cap="none" strike="noStrike">
                <a:solidFill>
                  <a:schemeClr val="lt1"/>
                </a:solidFill>
                <a:latin typeface="Arial"/>
                <a:ea typeface="Arial"/>
                <a:cs typeface="Arial"/>
                <a:sym typeface="Arial"/>
              </a:rPr>
              <a:t>happy ending</a:t>
            </a:r>
            <a:r>
              <a:rPr b="0" i="0" lang="en-US" sz="2400" u="none" cap="none" strike="noStrike">
                <a:solidFill>
                  <a:schemeClr val="lt1"/>
                </a:solidFill>
                <a:latin typeface="Arial"/>
                <a:ea typeface="Arial"/>
                <a:cs typeface="Arial"/>
                <a:sym typeface="Arial"/>
              </a:rPr>
              <a:t> </a:t>
            </a:r>
            <a:r>
              <a:rPr b="0" i="0" lang="en-US" sz="2400" u="none" cap="none" strike="noStrike">
                <a:solidFill>
                  <a:schemeClr val="lt2"/>
                </a:solidFill>
                <a:latin typeface="Arial"/>
                <a:ea typeface="Arial"/>
                <a:cs typeface="Arial"/>
                <a:sym typeface="Arial"/>
              </a:rPr>
              <a:t>(</a:t>
            </a:r>
            <a:r>
              <a:rPr b="0" i="1" lang="en-US" sz="2400" u="none" cap="none" strike="noStrike">
                <a:solidFill>
                  <a:schemeClr val="lt2"/>
                </a:solidFill>
                <a:latin typeface="Arial"/>
                <a:ea typeface="Arial"/>
                <a:cs typeface="Arial"/>
                <a:sym typeface="Arial"/>
              </a:rPr>
              <a:t>They may have lost today, but </a:t>
            </a:r>
          </a:p>
          <a:p>
            <a:pPr indent="-342900" lvl="0" marL="342900" marR="0" rtl="0" algn="l">
              <a:lnSpc>
                <a:spcPct val="80000"/>
              </a:lnSpc>
              <a:spcBef>
                <a:spcPts val="960"/>
              </a:spcBef>
              <a:spcAft>
                <a:spcPts val="0"/>
              </a:spcAft>
              <a:buClr>
                <a:schemeClr val="lt2"/>
              </a:buClr>
              <a:buSzPct val="25000"/>
              <a:buFont typeface="Arial"/>
              <a:buNone/>
            </a:pPr>
            <a:r>
              <a:rPr b="0" i="1" lang="en-US" sz="2400" u="none" cap="none" strike="noStrike">
                <a:solidFill>
                  <a:schemeClr val="lt2"/>
                </a:solidFill>
                <a:latin typeface="Arial"/>
                <a:ea typeface="Arial"/>
                <a:cs typeface="Arial"/>
                <a:sym typeface="Arial"/>
              </a:rPr>
              <a:t>the Cougars will try again next week…</a:t>
            </a:r>
            <a:r>
              <a:rPr b="0" i="0" lang="en-US" sz="2400" u="none" cap="none" strike="noStrike">
                <a:solidFill>
                  <a:schemeClr val="lt2"/>
                </a:solidFill>
                <a:latin typeface="Arial"/>
                <a:ea typeface="Arial"/>
                <a:cs typeface="Arial"/>
                <a:sym typeface="Arial"/>
              </a:rPr>
              <a:t>).</a:t>
            </a:r>
            <a:r>
              <a:rPr b="0" i="0" lang="en-US" sz="2400" u="none" cap="none" strike="noStrike">
                <a:solidFill>
                  <a:schemeClr val="lt1"/>
                </a:solidFill>
                <a:latin typeface="Arial"/>
                <a:ea typeface="Arial"/>
                <a:cs typeface="Arial"/>
                <a:sym typeface="Arial"/>
              </a:rPr>
              <a:t> </a:t>
            </a:r>
          </a:p>
          <a:p>
            <a:pPr indent="-342900" lvl="0" marL="342900" marR="0" rtl="0" algn="l">
              <a:lnSpc>
                <a:spcPct val="80000"/>
              </a:lnSpc>
              <a:spcBef>
                <a:spcPts val="960"/>
              </a:spcBef>
              <a:spcAft>
                <a:spcPts val="0"/>
              </a:spcAft>
              <a:buClr>
                <a:schemeClr val="lt1"/>
              </a:buClr>
              <a:buSzPct val="25000"/>
              <a:buFont typeface="Aria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Resist the urge. In general, when the story’s over, stop. </a:t>
            </a:r>
          </a:p>
          <a:p>
            <a:pPr indent="-342900" lvl="0" marL="342900" marR="0" rtl="0" algn="l">
              <a:lnSpc>
                <a:spcPct val="80000"/>
              </a:lnSpc>
              <a:spcBef>
                <a:spcPts val="960"/>
              </a:spcBef>
              <a:spcAft>
                <a:spcPts val="0"/>
              </a:spcAft>
              <a:buClr>
                <a:schemeClr val="lt1"/>
              </a:buClr>
              <a:buSzPct val="25000"/>
              <a:buFont typeface="Aria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Many news writers find useful or creative ways to divert </a:t>
            </a: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from the strict inverted pyramid style – they put a good </a:t>
            </a: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quote at the end to serve as a “closer” or maybe they save </a:t>
            </a: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a juicy fact or observation that’s low on the importance </a:t>
            </a: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scale.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How to end: Example</a:t>
            </a:r>
          </a:p>
        </p:txBody>
      </p:sp>
      <p:sp>
        <p:nvSpPr>
          <p:cNvPr id="169" name="Shape 169"/>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75000"/>
              </a:lnSpc>
              <a:spcBef>
                <a:spcPts val="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Check this nice touch as an end graph to a story on the </a:t>
            </a:r>
          </a:p>
          <a:p>
            <a:pPr indent="-342900" lvl="0" marL="342900" marR="0" rtl="0" algn="l">
              <a:lnSpc>
                <a:spcPct val="75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commissioning ceremony for the submarine USS Texas:</a:t>
            </a:r>
          </a:p>
          <a:p>
            <a:pPr indent="-342900" lvl="0" marL="342900" marR="0" rtl="0" algn="l">
              <a:lnSpc>
                <a:spcPct val="100000"/>
              </a:lnSpc>
              <a:spcBef>
                <a:spcPts val="960"/>
              </a:spcBef>
              <a:spcAft>
                <a:spcPts val="0"/>
              </a:spcAft>
              <a:buClr>
                <a:schemeClr val="lt1"/>
              </a:buClr>
              <a:buSzPct val="25000"/>
              <a:buFont typeface="Aria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	</a:t>
            </a:r>
            <a:r>
              <a:rPr b="0" i="1" lang="en-US" sz="2400" u="none" cap="none" strike="noStrike">
                <a:solidFill>
                  <a:schemeClr val="lt2"/>
                </a:solidFill>
                <a:latin typeface="Arial"/>
                <a:ea typeface="Arial"/>
                <a:cs typeface="Arial"/>
                <a:sym typeface="Arial"/>
              </a:rPr>
              <a:t>The veterans, crew, families and other guests enjoyed a light lunch after the ceremony under a giant pavilion. They were served sodas, chip, and – of course – submarine sandwiches.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How to end</a:t>
            </a:r>
          </a:p>
        </p:txBody>
      </p:sp>
      <p:sp>
        <p:nvSpPr>
          <p:cNvPr id="175" name="Shape 175"/>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150000"/>
              <a:buFont typeface="Noto Sans Symbols"/>
              <a:buChar char="▪"/>
            </a:pPr>
            <a:r>
              <a:rPr b="0" i="0" lang="en-US" sz="2400" u="none" cap="none" strike="noStrike">
                <a:solidFill>
                  <a:schemeClr val="lt1"/>
                </a:solidFill>
                <a:latin typeface="Arial"/>
                <a:ea typeface="Arial"/>
                <a:cs typeface="Arial"/>
                <a:sym typeface="Arial"/>
              </a:rPr>
              <a:t>Another possible option is to use the </a:t>
            </a:r>
            <a:r>
              <a:rPr b="0" i="1" lang="en-US" sz="2400" u="none" cap="none" strike="noStrike">
                <a:solidFill>
                  <a:schemeClr val="lt2"/>
                </a:solidFill>
                <a:latin typeface="Arial"/>
                <a:ea typeface="Arial"/>
                <a:cs typeface="Arial"/>
                <a:sym typeface="Arial"/>
              </a:rPr>
              <a:t>what’s next</a:t>
            </a:r>
            <a:r>
              <a:rPr b="0" i="0" lang="en-US" sz="2400" u="none" cap="none" strike="noStrike">
                <a:solidFill>
                  <a:schemeClr val="lt1"/>
                </a:solidFill>
                <a:latin typeface="Arial"/>
                <a:ea typeface="Arial"/>
                <a:cs typeface="Arial"/>
                <a:sym typeface="Arial"/>
              </a:rPr>
              <a:t> angle as a closer.</a:t>
            </a:r>
          </a:p>
          <a:p>
            <a:pPr indent="-342900" lvl="0" marL="34290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	</a:t>
            </a:r>
            <a:r>
              <a:rPr b="0" i="1" lang="en-US" sz="2400" u="none" cap="none" strike="noStrike">
                <a:solidFill>
                  <a:schemeClr val="lt2"/>
                </a:solidFill>
                <a:latin typeface="Arial"/>
                <a:ea typeface="Arial"/>
                <a:cs typeface="Arial"/>
                <a:sym typeface="Arial"/>
              </a:rPr>
              <a:t>The bill now goes to the Senate, where it faces stronger opposition. A vote there is expected Thursday.</a:t>
            </a:r>
          </a:p>
          <a:p>
            <a:pPr indent="-285750" lvl="1" marL="742950" marR="0" rtl="0" algn="l">
              <a:lnSpc>
                <a:spcPct val="100000"/>
              </a:lnSpc>
              <a:spcBef>
                <a:spcPts val="960"/>
              </a:spcBef>
              <a:spcAft>
                <a:spcPts val="0"/>
              </a:spcAft>
              <a:buClr>
                <a:schemeClr val="lt1"/>
              </a:buClr>
              <a:buSzPct val="100000"/>
              <a:buFont typeface="Arial"/>
              <a:buNone/>
            </a:pPr>
            <a:r>
              <a:t/>
            </a:r>
            <a:endParaRPr b="0" i="1" sz="2400" u="none" cap="none" strike="noStrike">
              <a:solidFill>
                <a:schemeClr val="lt2"/>
              </a:solidFill>
              <a:latin typeface="Arial"/>
              <a:ea typeface="Arial"/>
              <a:cs typeface="Arial"/>
              <a:sym typeface="Arial"/>
            </a:endParaRPr>
          </a:p>
          <a:p>
            <a:pPr indent="-285750" lvl="1" marL="74295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These techniques are fine, but if you are going to put </a:t>
            </a:r>
          </a:p>
          <a:p>
            <a:pPr indent="-285750" lvl="1" marL="74295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something vital at the end, then </a:t>
            </a:r>
            <a:r>
              <a:rPr b="0" i="0" lang="en-US" sz="2400" u="sng" cap="none" strike="noStrike">
                <a:solidFill>
                  <a:schemeClr val="lt1"/>
                </a:solidFill>
                <a:latin typeface="Arial"/>
                <a:ea typeface="Arial"/>
                <a:cs typeface="Arial"/>
                <a:sym typeface="Arial"/>
              </a:rPr>
              <a:t>you better warn your </a:t>
            </a:r>
          </a:p>
          <a:p>
            <a:pPr indent="-285750" lvl="1" marL="742950" marR="0" rtl="0" algn="l">
              <a:lnSpc>
                <a:spcPct val="100000"/>
              </a:lnSpc>
              <a:spcBef>
                <a:spcPts val="960"/>
              </a:spcBef>
              <a:spcAft>
                <a:spcPts val="0"/>
              </a:spcAft>
              <a:buClr>
                <a:schemeClr val="lt1"/>
              </a:buClr>
              <a:buSzPct val="25000"/>
              <a:buFont typeface="Arial"/>
              <a:buNone/>
            </a:pPr>
            <a:r>
              <a:rPr b="0" i="0" lang="en-US" sz="2400" u="sng" cap="none" strike="noStrike">
                <a:solidFill>
                  <a:schemeClr val="lt1"/>
                </a:solidFill>
                <a:latin typeface="Arial"/>
                <a:ea typeface="Arial"/>
                <a:cs typeface="Arial"/>
                <a:sym typeface="Arial"/>
              </a:rPr>
              <a:t>copy editors</a:t>
            </a:r>
            <a:r>
              <a:rPr b="0" i="0" lang="en-US" sz="2400" u="none" cap="none" strike="noStrike">
                <a:solidFill>
                  <a:schemeClr val="lt1"/>
                </a:solidFill>
                <a:latin typeface="Arial"/>
                <a:ea typeface="Arial"/>
                <a:cs typeface="Arial"/>
                <a:sym typeface="Arial"/>
              </a:rPr>
              <a:t> because they often look at the end of a </a:t>
            </a:r>
          </a:p>
          <a:p>
            <a:pPr indent="-285750" lvl="1" marL="74295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story to make their first cuts.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The Inverted Pyramid</a:t>
            </a:r>
          </a:p>
        </p:txBody>
      </p:sp>
      <p:sp>
        <p:nvSpPr>
          <p:cNvPr id="103" name="Shape 103"/>
          <p:cNvSpPr txBox="1"/>
          <p:nvPr>
            <p:ph idx="1" type="body"/>
          </p:nvPr>
        </p:nvSpPr>
        <p:spPr>
          <a:xfrm>
            <a:off x="457200" y="1600200"/>
            <a:ext cx="8229600" cy="4876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Journalists don’t want their stories told from the beginning of a news event. </a:t>
            </a:r>
          </a:p>
          <a:p>
            <a:pPr indent="-285750" lvl="1" marL="74295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They focus on the end result, and then may go back to the beginning. </a:t>
            </a:r>
          </a:p>
          <a:p>
            <a:pPr indent="-285750" lvl="1" marL="74295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They like giving away the ending. </a:t>
            </a:r>
          </a:p>
          <a:p>
            <a:pPr indent="-285750" lvl="1" marL="74295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They are more interested in the outcome.</a:t>
            </a:r>
          </a:p>
          <a:p>
            <a:pPr indent="-342900" lvl="0" marL="34290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News writing is about the only form of writing in which you start with the climax. </a:t>
            </a:r>
          </a:p>
          <a:p>
            <a:pPr indent="-342900" lvl="0" marL="342900" marR="0" rtl="0" algn="l">
              <a:lnSpc>
                <a:spcPct val="100000"/>
              </a:lnSpc>
              <a:spcBef>
                <a:spcPts val="960"/>
              </a:spcBef>
              <a:spcAft>
                <a:spcPts val="0"/>
              </a:spcAft>
              <a:buClr>
                <a:schemeClr val="lt1"/>
              </a:buClr>
              <a:buSzPct val="25000"/>
              <a:buFont typeface="Aria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This story form is widely known as </a:t>
            </a:r>
            <a:r>
              <a:rPr b="0" i="1" lang="en-US" sz="2400" u="none" cap="none" strike="noStrike">
                <a:solidFill>
                  <a:schemeClr val="lt1"/>
                </a:solidFill>
                <a:latin typeface="Arial"/>
                <a:ea typeface="Arial"/>
                <a:cs typeface="Arial"/>
                <a:sym typeface="Arial"/>
              </a:rPr>
              <a:t>the inverted pyramid</a:t>
            </a:r>
            <a:r>
              <a:rPr b="0" i="0" lang="en-US" sz="2400" u="none" cap="none" strike="noStrike">
                <a:solidFill>
                  <a:schemeClr val="lt1"/>
                </a:solidFill>
                <a:latin typeface="Arial"/>
                <a:ea typeface="Arial"/>
                <a:cs typeface="Arial"/>
                <a:sym typeface="Arial"/>
              </a:rPr>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The Inverted Pyramid</a:t>
            </a:r>
          </a:p>
        </p:txBody>
      </p:sp>
      <p:sp>
        <p:nvSpPr>
          <p:cNvPr id="109" name="Shape 109"/>
          <p:cNvSpPr txBox="1"/>
          <p:nvPr>
            <p:ph idx="1" type="body"/>
          </p:nvPr>
        </p:nvSpPr>
        <p:spPr>
          <a:xfrm>
            <a:off x="457200" y="1600200"/>
            <a:ext cx="8229600" cy="4267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The inverted pyramid style has been around for more than 100 years and is still going strong.</a:t>
            </a:r>
          </a:p>
          <a:p>
            <a:pPr indent="-342900" lvl="0" marL="342900" marR="0" rtl="0" algn="l">
              <a:lnSpc>
                <a:spcPct val="10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 It is still widely used in newspapers and wire services. </a:t>
            </a:r>
          </a:p>
          <a:p>
            <a:pPr indent="-342900" lvl="0" marL="342900" marR="0" rtl="0" algn="l">
              <a:lnSpc>
                <a:spcPct val="10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It is the style of choice on many, if not most, online news sites, including the Chronicle, because many Web surfers have itchy mouse fingers -- it’s even easier to click a mouse than turn a page. </a:t>
            </a:r>
          </a:p>
          <a:p>
            <a:pPr indent="-342900" lvl="0" marL="342900" marR="0" rtl="0" algn="l">
              <a:lnSpc>
                <a:spcPct val="100000"/>
              </a:lnSpc>
              <a:spcBef>
                <a:spcPts val="960"/>
              </a:spcBef>
              <a:spcAft>
                <a:spcPts val="0"/>
              </a:spcAft>
              <a:buClr>
                <a:schemeClr val="lt1"/>
              </a:buClr>
              <a:buSzPct val="100000"/>
              <a:buFont typeface="Aria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Here’s a visual on what an inverted pyramid story might </a:t>
            </a:r>
          </a:p>
          <a:p>
            <a:pPr indent="-342900" lvl="0" marL="342900" marR="0" rtl="0" algn="l">
              <a:lnSpc>
                <a:spcPct val="10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look like </a:t>
            </a:r>
            <a:r>
              <a:rPr b="0" i="0" lang="en-US" sz="2400" u="none" cap="none" strike="noStrike">
                <a:solidFill>
                  <a:schemeClr val="lt2"/>
                </a:solidFill>
                <a:latin typeface="Arial"/>
                <a:ea typeface="Arial"/>
                <a:cs typeface="Arial"/>
                <a:sym typeface="Arial"/>
              </a:rPr>
              <a:t>(from handout)</a:t>
            </a:r>
            <a:r>
              <a:rPr b="0" i="0" lang="en-US" sz="2400" u="none" cap="none" strike="noStrike">
                <a:solidFill>
                  <a:schemeClr val="lt1"/>
                </a:solidFill>
                <a:latin typeface="Arial"/>
                <a:ea typeface="Arial"/>
                <a:cs typeface="Arial"/>
                <a:sym typeface="Arial"/>
              </a:rPr>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nvSpPr>
        <p:spPr>
          <a:xfrm>
            <a:off x="0" y="0"/>
            <a:ext cx="9144000" cy="6858000"/>
          </a:xfrm>
          <a:prstGeom prst="rect">
            <a:avLst/>
          </a:prstGeom>
          <a:solidFill>
            <a:schemeClr val="lt1"/>
          </a:solidFill>
          <a:ln cap="flat" cmpd="sng" w="9525">
            <a:solidFill>
              <a:schemeClr val="lt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pic>
        <p:nvPicPr>
          <p:cNvPr id="115" name="Shape 115"/>
          <p:cNvPicPr preferRelativeResize="0"/>
          <p:nvPr>
            <p:ph idx="1" type="body"/>
          </p:nvPr>
        </p:nvPicPr>
        <p:blipFill rotWithShape="1">
          <a:blip r:embed="rId3">
            <a:alphaModFix/>
          </a:blip>
          <a:srcRect b="5261" l="0" r="0" t="0"/>
          <a:stretch/>
        </p:blipFill>
        <p:spPr>
          <a:xfrm>
            <a:off x="1600200" y="0"/>
            <a:ext cx="6399212"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8229600" cy="9445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The inverted pyramid: Advantages</a:t>
            </a:r>
          </a:p>
        </p:txBody>
      </p:sp>
      <p:sp>
        <p:nvSpPr>
          <p:cNvPr id="121" name="Shape 121"/>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25000"/>
              <a:buFont typeface="Arial"/>
              <a:buNone/>
            </a:pPr>
            <a:r>
              <a:rPr b="0" i="0" lang="en-US" sz="2800" u="none" cap="none" strike="noStrike">
                <a:solidFill>
                  <a:schemeClr val="lt1"/>
                </a:solidFill>
                <a:latin typeface="Arial"/>
                <a:ea typeface="Arial"/>
                <a:cs typeface="Arial"/>
                <a:sym typeface="Arial"/>
              </a:rPr>
              <a:t>1. Offers quick reading</a:t>
            </a:r>
          </a:p>
          <a:p>
            <a:pPr indent="-342900" lvl="0" marL="342900" marR="0" rtl="0" algn="l">
              <a:lnSpc>
                <a:spcPct val="100000"/>
              </a:lnSpc>
              <a:spcBef>
                <a:spcPts val="560"/>
              </a:spcBef>
              <a:spcAft>
                <a:spcPts val="0"/>
              </a:spcAft>
              <a:buClr>
                <a:schemeClr val="lt1"/>
              </a:buClr>
              <a:buSzPct val="25000"/>
              <a:buFont typeface="Arial"/>
              <a:buNone/>
            </a:pPr>
            <a:r>
              <a:rPr b="0" i="0" lang="en-US" sz="2800" u="none" cap="none" strike="noStrike">
                <a:solidFill>
                  <a:schemeClr val="lt1"/>
                </a:solidFill>
                <a:latin typeface="Arial"/>
                <a:ea typeface="Arial"/>
                <a:cs typeface="Arial"/>
                <a:sym typeface="Arial"/>
              </a:rPr>
              <a:t>2. Features less repetition</a:t>
            </a:r>
          </a:p>
          <a:p>
            <a:pPr indent="-342900" lvl="0" marL="342900" marR="0" rtl="0" algn="l">
              <a:lnSpc>
                <a:spcPct val="100000"/>
              </a:lnSpc>
              <a:spcBef>
                <a:spcPts val="560"/>
              </a:spcBef>
              <a:spcAft>
                <a:spcPts val="0"/>
              </a:spcAft>
              <a:buClr>
                <a:schemeClr val="lt1"/>
              </a:buClr>
              <a:buSzPct val="25000"/>
              <a:buFont typeface="Arial"/>
              <a:buNone/>
            </a:pPr>
            <a:r>
              <a:rPr b="0" i="0" lang="en-US" sz="2800" u="none" cap="none" strike="noStrike">
                <a:solidFill>
                  <a:schemeClr val="lt1"/>
                </a:solidFill>
                <a:latin typeface="Arial"/>
                <a:ea typeface="Arial"/>
                <a:cs typeface="Arial"/>
                <a:sym typeface="Arial"/>
              </a:rPr>
              <a:t>3. Offers easier editing (easier to cut and paste)</a:t>
            </a:r>
          </a:p>
          <a:p>
            <a:pPr indent="-342900" lvl="0" marL="342900" marR="0" rtl="0" algn="l">
              <a:lnSpc>
                <a:spcPct val="100000"/>
              </a:lnSpc>
              <a:spcBef>
                <a:spcPts val="560"/>
              </a:spcBef>
              <a:spcAft>
                <a:spcPts val="0"/>
              </a:spcAft>
              <a:buClr>
                <a:schemeClr val="lt1"/>
              </a:buClr>
              <a:buSzPct val="25000"/>
              <a:buFont typeface="Arial"/>
              <a:buNone/>
            </a:pPr>
            <a:r>
              <a:rPr b="0" i="0" lang="en-US" sz="2800" u="none" cap="none" strike="noStrike">
                <a:solidFill>
                  <a:schemeClr val="lt1"/>
                </a:solidFill>
                <a:latin typeface="Arial"/>
                <a:ea typeface="Arial"/>
                <a:cs typeface="Arial"/>
                <a:sym typeface="Arial"/>
              </a:rPr>
              <a:t>4. Offers faster headline preparation</a:t>
            </a:r>
          </a:p>
          <a:p>
            <a:pPr indent="-342900" lvl="0" marL="342900" marR="0" rtl="0" algn="l">
              <a:lnSpc>
                <a:spcPct val="100000"/>
              </a:lnSpc>
              <a:spcBef>
                <a:spcPts val="560"/>
              </a:spcBef>
              <a:spcAft>
                <a:spcPts val="0"/>
              </a:spcAft>
              <a:buClr>
                <a:schemeClr val="lt1"/>
              </a:buClr>
              <a:buSzPct val="25000"/>
              <a:buFont typeface="Arial"/>
              <a:buNone/>
            </a:pPr>
            <a:r>
              <a:rPr b="0" i="0" lang="en-US" sz="2800" u="none" cap="none" strike="noStrike">
                <a:solidFill>
                  <a:schemeClr val="lt1"/>
                </a:solidFill>
                <a:latin typeface="Arial"/>
                <a:ea typeface="Arial"/>
                <a:cs typeface="Arial"/>
                <a:sym typeface="Arial"/>
              </a:rPr>
              <a:t>5. Easier to add to a story (as well as cut it)</a:t>
            </a:r>
          </a:p>
          <a:p>
            <a:pPr indent="-342900" lvl="0" marL="342900" marR="0" rtl="0" algn="l">
              <a:lnSpc>
                <a:spcPct val="100000"/>
              </a:lnSpc>
              <a:spcBef>
                <a:spcPts val="560"/>
              </a:spcBef>
              <a:spcAft>
                <a:spcPts val="0"/>
              </a:spcAft>
              <a:buClr>
                <a:schemeClr val="lt1"/>
              </a:buClr>
              <a:buSzPct val="25000"/>
              <a:buFont typeface="Arial"/>
              <a:buNone/>
            </a:pPr>
            <a:r>
              <a:rPr b="0" i="0" lang="en-US" sz="2800" u="none" cap="none" strike="noStrike">
                <a:solidFill>
                  <a:schemeClr val="lt1"/>
                </a:solidFill>
                <a:latin typeface="Arial"/>
                <a:ea typeface="Arial"/>
                <a:cs typeface="Arial"/>
                <a:sym typeface="Arial"/>
              </a:rPr>
              <a:t>6. Allows for faster writing of a story (can do it in your head, from a phone booth even)</a:t>
            </a:r>
          </a:p>
          <a:p>
            <a:pPr indent="-342900" lvl="0" marL="342900" marR="0" rtl="0" algn="l">
              <a:lnSpc>
                <a:spcPct val="100000"/>
              </a:lnSpc>
              <a:spcBef>
                <a:spcPts val="560"/>
              </a:spcBef>
              <a:spcAft>
                <a:spcPts val="0"/>
              </a:spcAft>
              <a:buClr>
                <a:schemeClr val="lt1"/>
              </a:buClr>
              <a:buSzPct val="25000"/>
              <a:buFont typeface="Arial"/>
              <a:buNone/>
            </a:pPr>
            <a:r>
              <a:rPr b="0" i="0" lang="en-US" sz="2800" u="none" cap="none" strike="noStrike">
                <a:solidFill>
                  <a:schemeClr val="lt1"/>
                </a:solidFill>
                <a:latin typeface="Arial"/>
                <a:ea typeface="Arial"/>
                <a:cs typeface="Arial"/>
                <a:sym typeface="Arial"/>
              </a:rPr>
              <a:t>7. Offers a quick organizing tool</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4637"/>
            <a:ext cx="8229600" cy="868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How to do it</a:t>
            </a:r>
          </a:p>
        </p:txBody>
      </p:sp>
      <p:sp>
        <p:nvSpPr>
          <p:cNvPr id="127" name="Shape 127"/>
          <p:cNvSpPr txBox="1"/>
          <p:nvPr>
            <p:ph idx="1" type="body"/>
          </p:nvPr>
        </p:nvSpPr>
        <p:spPr>
          <a:xfrm>
            <a:off x="457200" y="1447800"/>
            <a:ext cx="8229600" cy="46783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News writing is not like writing a theme for English class. </a:t>
            </a:r>
          </a:p>
          <a:p>
            <a:pPr indent="-285750" lvl="1" marL="742950" marR="0" rtl="0" algn="l">
              <a:lnSpc>
                <a:spcPct val="8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There’s no thesis sentence (well, there IS a nut graph)</a:t>
            </a:r>
          </a:p>
          <a:p>
            <a:pPr indent="-285750" lvl="1" marL="742950" marR="0" rtl="0" algn="l">
              <a:lnSpc>
                <a:spcPct val="8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There’s no conclusion. </a:t>
            </a:r>
          </a:p>
          <a:p>
            <a:pPr indent="-342900" lvl="0" marL="342900" marR="0" rtl="0" algn="l">
              <a:lnSpc>
                <a:spcPct val="8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The inverted pyramid is designed to help reporters put information in logical order. </a:t>
            </a:r>
          </a:p>
          <a:p>
            <a:pPr indent="-342900" lvl="0" marL="342900" marR="0" rtl="0" algn="l">
              <a:lnSpc>
                <a:spcPct val="8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It forces the reporter to rank, in order of importance, the information to be presented. </a:t>
            </a:r>
          </a:p>
          <a:p>
            <a:pPr indent="-342900" lvl="0" marL="342900" marR="0" rtl="0" algn="l">
              <a:lnSpc>
                <a:spcPct val="80000"/>
              </a:lnSpc>
              <a:spcBef>
                <a:spcPts val="960"/>
              </a:spcBef>
              <a:spcAft>
                <a:spcPts val="0"/>
              </a:spcAft>
              <a:buClr>
                <a:schemeClr val="lt1"/>
              </a:buClr>
              <a:buSzPct val="100000"/>
              <a:buFont typeface="Aria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Just as there is a mental checklist for writing a lede, there </a:t>
            </a: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is also a checklist for writing the rest of an inverted pyramid </a:t>
            </a:r>
          </a:p>
          <a:p>
            <a:pPr indent="-342900" lvl="0" marL="342900" marR="0" rtl="0" algn="l">
              <a:lnSpc>
                <a:spcPct val="80000"/>
              </a:lnSpc>
              <a:spcBef>
                <a:spcPts val="960"/>
              </a:spcBef>
              <a:spcAft>
                <a:spcPts val="0"/>
              </a:spcAft>
              <a:buClr>
                <a:schemeClr val="lt1"/>
              </a:buClr>
              <a:buSzPct val="25000"/>
              <a:buFont typeface="Arial"/>
              <a:buNone/>
            </a:pPr>
            <a:r>
              <a:rPr b="0" i="0" lang="en-US" sz="2400" u="none" cap="none" strike="noStrike">
                <a:solidFill>
                  <a:schemeClr val="lt1"/>
                </a:solidFill>
                <a:latin typeface="Arial"/>
                <a:ea typeface="Arial"/>
                <a:cs typeface="Arial"/>
                <a:sym typeface="Arial"/>
              </a:rPr>
              <a:t>story: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The IP Checklist</a:t>
            </a:r>
          </a:p>
        </p:txBody>
      </p:sp>
      <p:sp>
        <p:nvSpPr>
          <p:cNvPr id="133" name="Shape 133"/>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The lede or lede device that directs the reader to the nut graph.</a:t>
            </a:r>
          </a:p>
          <a:p>
            <a:pPr indent="-342900" lvl="0" marL="342900" marR="0" rtl="0" algn="l">
              <a:lnSpc>
                <a:spcPct val="10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Introduce the additional important information that you were unable to put in the lede. This may be where the reporter introduces the “who,” the “why”, the “how” and the “what else happened” material. </a:t>
            </a:r>
          </a:p>
          <a:p>
            <a:pPr indent="-342900" lvl="0" marL="342900" marR="0" rtl="0" algn="l">
              <a:lnSpc>
                <a:spcPct val="10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If possible, indicate the significance, or the “so-what” factor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The IP Checklist</a:t>
            </a:r>
          </a:p>
        </p:txBody>
      </p:sp>
      <p:sp>
        <p:nvSpPr>
          <p:cNvPr id="139" name="Shape 139"/>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Elaborate on the information presented in the lede. </a:t>
            </a:r>
          </a:p>
          <a:p>
            <a:pPr indent="-285750" lvl="1" marL="74295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Give background on the issues, subjects, chronology of events, clarify conflict, etc. </a:t>
            </a:r>
          </a:p>
          <a:p>
            <a:pPr indent="-285750" lvl="1" marL="74295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Include information from all sides of an issue for fairness and balance. </a:t>
            </a:r>
            <a:r>
              <a:rPr b="0" i="0" lang="en-US" sz="2400" u="none" cap="none" strike="noStrike">
                <a:solidFill>
                  <a:schemeClr val="lt2"/>
                </a:solidFill>
                <a:latin typeface="Arial"/>
                <a:ea typeface="Arial"/>
                <a:cs typeface="Arial"/>
                <a:sym typeface="Arial"/>
              </a:rPr>
              <a:t>(If you have a GOP proposal, for example, get the Democratic response -- and vice versa.)</a:t>
            </a:r>
          </a:p>
          <a:p>
            <a:pPr indent="-342900" lvl="0" marL="342900" marR="0" rtl="0" algn="l">
              <a:lnSpc>
                <a:spcPct val="10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Continue introducing new information in the order you have ranked it. Don’t forget the “what happens next” angle if it’s significant.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3200" u="none" cap="none" strike="noStrike">
                <a:solidFill>
                  <a:schemeClr val="lt2"/>
                </a:solidFill>
                <a:latin typeface="Arial"/>
                <a:ea typeface="Arial"/>
                <a:cs typeface="Arial"/>
                <a:sym typeface="Arial"/>
              </a:rPr>
              <a:t>The IP Checklist</a:t>
            </a:r>
          </a:p>
        </p:txBody>
      </p:sp>
      <p:sp>
        <p:nvSpPr>
          <p:cNvPr id="145" name="Shape 145"/>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Try to use the “one idea - one paragraph” method. </a:t>
            </a:r>
          </a:p>
          <a:p>
            <a:pPr indent="-342900" lvl="0" marL="342900" marR="0" rtl="0" algn="l">
              <a:lnSpc>
                <a:spcPct val="100000"/>
              </a:lnSpc>
              <a:spcBef>
                <a:spcPts val="960"/>
              </a:spcBef>
              <a:spcAft>
                <a:spcPts val="0"/>
              </a:spcAft>
              <a:buClr>
                <a:schemeClr val="folHlink"/>
              </a:buClr>
              <a:buSzPct val="155000"/>
              <a:buFont typeface="Noto Sans Symbols"/>
              <a:buChar char="▪"/>
            </a:pPr>
            <a:r>
              <a:rPr b="0" i="0" lang="en-US" sz="2400" u="none" cap="none" strike="noStrike">
                <a:solidFill>
                  <a:schemeClr val="lt1"/>
                </a:solidFill>
                <a:latin typeface="Arial"/>
                <a:ea typeface="Arial"/>
                <a:cs typeface="Arial"/>
                <a:sym typeface="Arial"/>
              </a:rPr>
              <a:t>In newspapers and magazines that feature narrower column widths, the paragraphs are </a:t>
            </a:r>
            <a:r>
              <a:rPr b="0" i="0" lang="en-US" sz="2400" u="sng" cap="none" strike="noStrike">
                <a:solidFill>
                  <a:schemeClr val="lt2"/>
                </a:solidFill>
                <a:latin typeface="Arial"/>
                <a:ea typeface="Arial"/>
                <a:cs typeface="Arial"/>
                <a:sym typeface="Arial"/>
              </a:rPr>
              <a:t>only one or two sentences</a:t>
            </a:r>
            <a:r>
              <a:rPr b="0" i="0" lang="en-US" sz="2400" u="none" cap="none" strike="noStrike">
                <a:solidFill>
                  <a:schemeClr val="lt2"/>
                </a:solidFill>
                <a:latin typeface="Arial"/>
                <a:ea typeface="Arial"/>
                <a:cs typeface="Arial"/>
                <a:sym typeface="Arial"/>
              </a:rPr>
              <a:t>. </a:t>
            </a:r>
          </a:p>
          <a:p>
            <a:pPr indent="-285750" lvl="1" marL="74295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The use of frequent paragraph breaks makes the typography less gray and is less formidable to the reader. </a:t>
            </a:r>
          </a:p>
          <a:p>
            <a:pPr indent="-285750" lvl="1" marL="742950" marR="0" rtl="0" algn="l">
              <a:lnSpc>
                <a:spcPct val="100000"/>
              </a:lnSpc>
              <a:spcBef>
                <a:spcPts val="960"/>
              </a:spcBef>
              <a:spcAft>
                <a:spcPts val="0"/>
              </a:spcAft>
              <a:buClr>
                <a:schemeClr val="lt1"/>
              </a:buClr>
              <a:buSzPct val="100000"/>
              <a:buFont typeface="Arial"/>
              <a:buChar char="–"/>
            </a:pPr>
            <a:r>
              <a:rPr b="0" i="0" lang="en-US" sz="2400" u="none" cap="none" strike="noStrike">
                <a:solidFill>
                  <a:schemeClr val="lt1"/>
                </a:solidFill>
                <a:latin typeface="Arial"/>
                <a:ea typeface="Arial"/>
                <a:cs typeface="Arial"/>
                <a:sym typeface="Arial"/>
              </a:rPr>
              <a:t>Type on the Internet is often narrow as well – so they can put all those ads on the side of the story.</a:t>
            </a: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